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 bookmarkIdSeed="3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454" r:id="rId2"/>
    <p:sldId id="433" r:id="rId3"/>
    <p:sldId id="407" r:id="rId4"/>
    <p:sldId id="489" r:id="rId5"/>
    <p:sldId id="487" r:id="rId6"/>
    <p:sldId id="491" r:id="rId7"/>
    <p:sldId id="346" r:id="rId8"/>
    <p:sldId id="439" r:id="rId9"/>
    <p:sldId id="388" r:id="rId10"/>
    <p:sldId id="412" r:id="rId11"/>
    <p:sldId id="451" r:id="rId12"/>
    <p:sldId id="418" r:id="rId13"/>
    <p:sldId id="420" r:id="rId14"/>
    <p:sldId id="393" r:id="rId15"/>
    <p:sldId id="490" r:id="rId16"/>
    <p:sldId id="397" r:id="rId17"/>
    <p:sldId id="398" r:id="rId18"/>
    <p:sldId id="423" r:id="rId19"/>
    <p:sldId id="484" r:id="rId20"/>
    <p:sldId id="482" r:id="rId21"/>
    <p:sldId id="483" r:id="rId22"/>
  </p:sldIdLst>
  <p:sldSz cx="9144000" cy="5143500" type="screen16x9"/>
  <p:notesSz cx="6797675" cy="9926638"/>
  <p:embeddedFontLst>
    <p:embeddedFont>
      <p:font typeface="Karla" pitchFamily="2" charset="0"/>
      <p:regular r:id="rId25"/>
      <p:bold r:id="rId26"/>
    </p:embeddedFont>
    <p:embeddedFont>
      <p:font typeface="Montserrat" panose="00000500000000000000" pitchFamily="2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85BD2A"/>
    <a:srgbClr val="3F9BC5"/>
    <a:srgbClr val="FABE16"/>
    <a:srgbClr val="A12F4D"/>
    <a:srgbClr val="737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7AE10F-FF9C-4A6C-8CAD-FF3E26B48DA4}">
  <a:tblStyle styleId="{257AE10F-FF9C-4A6C-8CAD-FF3E26B48DA4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318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44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F2D36-7F0C-475A-BF54-8B04E461AC3E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D0BCE-EEB9-45E3-9A08-DE55A184B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864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8866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izio Capitolo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660" y="1"/>
            <a:ext cx="2110339" cy="1491916"/>
          </a:xfrm>
          <a:prstGeom prst="rect">
            <a:avLst/>
          </a:prstGeom>
        </p:spPr>
      </p:pic>
      <p:sp>
        <p:nvSpPr>
          <p:cNvPr id="8" name="Shape 87"/>
          <p:cNvSpPr txBox="1">
            <a:spLocks/>
          </p:cNvSpPr>
          <p:nvPr userDrawn="1"/>
        </p:nvSpPr>
        <p:spPr>
          <a:xfrm>
            <a:off x="5128892" y="4810084"/>
            <a:ext cx="3224462" cy="2526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600" dirty="0">
                <a:solidFill>
                  <a:schemeClr val="bg1"/>
                </a:solidFill>
              </a:rPr>
              <a:t>Direzione Generale per i contratti, gli acquisti e per i sistemi informativi e la statistica </a:t>
            </a:r>
            <a:endParaRPr lang="en" sz="6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193" y="4797128"/>
            <a:ext cx="692872" cy="265601"/>
          </a:xfrm>
          <a:prstGeom prst="rect">
            <a:avLst/>
          </a:prstGeom>
        </p:spPr>
      </p:pic>
      <p:sp>
        <p:nvSpPr>
          <p:cNvPr id="10" name="Shape 79"/>
          <p:cNvSpPr txBox="1">
            <a:spLocks/>
          </p:cNvSpPr>
          <p:nvPr userDrawn="1"/>
        </p:nvSpPr>
        <p:spPr>
          <a:xfrm>
            <a:off x="299722" y="4653690"/>
            <a:ext cx="5649447" cy="409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Montserrat"/>
              <a:buNone/>
              <a:defRPr sz="1200" b="1" i="0" u="none" strike="noStrike" cap="none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it-IT" sz="1000" b="1">
                <a:solidFill>
                  <a:schemeClr val="bg1"/>
                </a:solidFill>
                <a:latin typeface="Karla" panose="020B0604020202020204" charset="0"/>
                <a:ea typeface="Karla" panose="020B0604020202020204" charset="0"/>
              </a:rPr>
              <a:t>Pagina </a:t>
            </a:r>
            <a:fld id="{A40B19ED-4B54-495C-81DC-8B4BFC9EE3D8}" type="slidenum">
              <a:rPr lang="it-IT" sz="1000" b="1" smtClean="0">
                <a:solidFill>
                  <a:schemeClr val="bg1"/>
                </a:solidFill>
                <a:latin typeface="Karla" panose="020B0604020202020204" charset="0"/>
                <a:ea typeface="Karla" panose="020B0604020202020204" charset="0"/>
              </a:rPr>
              <a:t>‹N›</a:t>
            </a:fld>
            <a:endParaRPr lang="en" sz="1000" b="0" dirty="0">
              <a:solidFill>
                <a:schemeClr val="bg1"/>
              </a:solidFill>
              <a:latin typeface="Karla" panose="020B0604020202020204" charset="0"/>
              <a:ea typeface="Karla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076274" y="2019683"/>
            <a:ext cx="7012555" cy="649949"/>
          </a:xfrm>
        </p:spPr>
        <p:txBody>
          <a:bodyPr/>
          <a:lstStyle>
            <a:lvl1pPr>
              <a:buNone/>
              <a:defRPr lang="it-IT" sz="3200" b="1" i="0" u="none" strike="noStrike" cap="none" baseline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 lvl="0"/>
            <a:r>
              <a:rPr lang="it-IT"/>
              <a:t>Titolo Capitolo ... Lorem Ipsum</a:t>
            </a:r>
          </a:p>
        </p:txBody>
      </p:sp>
    </p:spTree>
    <p:extLst>
      <p:ext uri="{BB962C8B-B14F-4D97-AF65-F5344CB8AC3E}">
        <p14:creationId xmlns:p14="http://schemas.microsoft.com/office/powerpoint/2010/main" val="65165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pertina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21892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0" name="Shape 10"/>
          <p:cNvSpPr/>
          <p:nvPr/>
        </p:nvSpPr>
        <p:spPr>
          <a:xfrm>
            <a:off x="-967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uto Grand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22860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8" name="Shape 38"/>
          <p:cNvSpPr/>
          <p:nvPr/>
        </p:nvSpPr>
        <p:spPr>
          <a:xfrm>
            <a:off x="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766" y="0"/>
            <a:ext cx="2941233" cy="2079321"/>
          </a:xfrm>
          <a:prstGeom prst="rect">
            <a:avLst/>
          </a:prstGeom>
        </p:spPr>
      </p:pic>
      <p:sp>
        <p:nvSpPr>
          <p:cNvPr id="8" name="Shape 87"/>
          <p:cNvSpPr txBox="1">
            <a:spLocks/>
          </p:cNvSpPr>
          <p:nvPr userDrawn="1"/>
        </p:nvSpPr>
        <p:spPr>
          <a:xfrm>
            <a:off x="7523430" y="1786957"/>
            <a:ext cx="1494751" cy="78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>
              <a:spcBef>
                <a:spcPts val="0"/>
              </a:spcBef>
              <a:buNone/>
            </a:pPr>
            <a:endParaRPr lang="en" sz="900" dirty="0">
              <a:solidFill>
                <a:schemeClr val="bg1"/>
              </a:solidFill>
            </a:endParaRPr>
          </a:p>
        </p:txBody>
      </p:sp>
      <p:sp>
        <p:nvSpPr>
          <p:cNvPr id="10" name="Shape 79"/>
          <p:cNvSpPr txBox="1">
            <a:spLocks/>
          </p:cNvSpPr>
          <p:nvPr userDrawn="1"/>
        </p:nvSpPr>
        <p:spPr>
          <a:xfrm>
            <a:off x="394366" y="4653690"/>
            <a:ext cx="5649447" cy="409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Montserrat"/>
              <a:buNone/>
              <a:defRPr sz="1200" b="1" i="0" u="none" strike="noStrike" cap="none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it-IT" sz="1000" b="1">
                <a:solidFill>
                  <a:schemeClr val="bg1">
                    <a:lumMod val="50000"/>
                  </a:schemeClr>
                </a:solidFill>
                <a:latin typeface="Karla" panose="020B0604020202020204" charset="0"/>
                <a:ea typeface="Karla" panose="020B0604020202020204" charset="0"/>
              </a:rPr>
              <a:t>Pagina </a:t>
            </a:r>
            <a:fld id="{A40B19ED-4B54-495C-81DC-8B4BFC9EE3D8}" type="slidenum">
              <a:rPr lang="it-IT" sz="1000" b="1" smtClean="0">
                <a:solidFill>
                  <a:schemeClr val="bg1">
                    <a:lumMod val="50000"/>
                  </a:schemeClr>
                </a:solidFill>
                <a:latin typeface="Karla" panose="020B0604020202020204" charset="0"/>
                <a:ea typeface="Karla" panose="020B0604020202020204" charset="0"/>
              </a:rPr>
              <a:t>‹N›</a:t>
            </a:fld>
            <a:endParaRPr lang="en" sz="1000" b="0" dirty="0">
              <a:solidFill>
                <a:schemeClr val="bg1">
                  <a:lumMod val="50000"/>
                </a:schemeClr>
              </a:solidFill>
              <a:latin typeface="Karla" panose="020B0604020202020204" charset="0"/>
              <a:ea typeface="Karla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53958" y="474176"/>
            <a:ext cx="5649913" cy="649949"/>
          </a:xfrm>
        </p:spPr>
        <p:txBody>
          <a:bodyPr/>
          <a:lstStyle>
            <a:lvl1pPr>
              <a:buNone/>
              <a:defRPr lang="it-IT" sz="3200" b="1" i="0" u="none" strike="noStrike" cap="none">
                <a:solidFill>
                  <a:schemeClr val="tx2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 lvl="0"/>
            <a:r>
              <a:rPr lang="it-IT"/>
              <a:t>Lorem Ipsum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54050" y="1160085"/>
            <a:ext cx="6183313" cy="3320475"/>
          </a:xfrm>
        </p:spPr>
        <p:txBody>
          <a:bodyPr/>
          <a:lstStyle>
            <a:lvl1pPr>
              <a:spcBef>
                <a:spcPts val="1200"/>
              </a:spcBef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>
                <a:solidFill>
                  <a:schemeClr val="tx2">
                    <a:lumMod val="75000"/>
                  </a:schemeClr>
                </a:solidFill>
              </a:rPr>
              <a:t>Scrivi qui il testo ... Sit Amet Consecutur</a:t>
            </a:r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zio Grande - Testo 16px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-10437"/>
            <a:ext cx="3636974" cy="51643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v</a:t>
            </a:r>
          </a:p>
        </p:txBody>
      </p:sp>
      <p:sp>
        <p:nvSpPr>
          <p:cNvPr id="38" name="Shape 38"/>
          <p:cNvSpPr/>
          <p:nvPr/>
        </p:nvSpPr>
        <p:spPr>
          <a:xfrm>
            <a:off x="3638202" y="-10437"/>
            <a:ext cx="5129128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766" y="0"/>
            <a:ext cx="2941233" cy="2079321"/>
          </a:xfrm>
          <a:prstGeom prst="rect">
            <a:avLst/>
          </a:prstGeom>
        </p:spPr>
      </p:pic>
      <p:sp>
        <p:nvSpPr>
          <p:cNvPr id="8" name="Shape 87"/>
          <p:cNvSpPr txBox="1">
            <a:spLocks/>
          </p:cNvSpPr>
          <p:nvPr userDrawn="1"/>
        </p:nvSpPr>
        <p:spPr>
          <a:xfrm>
            <a:off x="8279193" y="1872551"/>
            <a:ext cx="864807" cy="78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600" dirty="0">
                <a:solidFill>
                  <a:schemeClr val="bg1"/>
                </a:solidFill>
              </a:rPr>
              <a:t>Direzione Generale per i contratti, gli acquisti e per i sistemi informativi e la statistica </a:t>
            </a:r>
            <a:endParaRPr lang="en" sz="6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655" y="1606950"/>
            <a:ext cx="692872" cy="265601"/>
          </a:xfrm>
          <a:prstGeom prst="rect">
            <a:avLst/>
          </a:prstGeom>
        </p:spPr>
      </p:pic>
      <p:sp>
        <p:nvSpPr>
          <p:cNvPr id="10" name="Shape 79"/>
          <p:cNvSpPr txBox="1">
            <a:spLocks/>
          </p:cNvSpPr>
          <p:nvPr userDrawn="1"/>
        </p:nvSpPr>
        <p:spPr>
          <a:xfrm>
            <a:off x="299722" y="4653690"/>
            <a:ext cx="5649447" cy="409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Montserrat"/>
              <a:buNone/>
              <a:defRPr sz="1200" b="1" i="0" u="none" strike="noStrike" cap="none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it-IT" sz="1000" b="1">
                <a:solidFill>
                  <a:schemeClr val="bg1">
                    <a:lumMod val="50000"/>
                  </a:schemeClr>
                </a:solidFill>
                <a:latin typeface="Karla" panose="020B0604020202020204" charset="0"/>
                <a:ea typeface="Karla" panose="020B0604020202020204" charset="0"/>
              </a:rPr>
              <a:t>Pagina </a:t>
            </a:r>
            <a:fld id="{A40B19ED-4B54-495C-81DC-8B4BFC9EE3D8}" type="slidenum">
              <a:rPr lang="it-IT" sz="1000" b="1" smtClean="0">
                <a:solidFill>
                  <a:schemeClr val="bg1">
                    <a:lumMod val="50000"/>
                  </a:schemeClr>
                </a:solidFill>
                <a:latin typeface="Karla" panose="020B0604020202020204" charset="0"/>
                <a:ea typeface="Karla" panose="020B0604020202020204" charset="0"/>
              </a:rPr>
              <a:t>‹N›</a:t>
            </a:fld>
            <a:endParaRPr lang="en" sz="1000" b="0" dirty="0">
              <a:solidFill>
                <a:schemeClr val="bg1">
                  <a:lumMod val="50000"/>
                </a:schemeClr>
              </a:solidFill>
              <a:latin typeface="Karla" panose="020B0604020202020204" charset="0"/>
              <a:ea typeface="Karla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9256" y="199168"/>
            <a:ext cx="5649913" cy="649949"/>
          </a:xfrm>
        </p:spPr>
        <p:txBody>
          <a:bodyPr/>
          <a:lstStyle>
            <a:lvl1pPr>
              <a:buNone/>
              <a:defRPr lang="it-IT" sz="2400" b="1" i="0" u="none" strike="noStrike" cap="none">
                <a:solidFill>
                  <a:schemeClr val="tx2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 lvl="0"/>
            <a:r>
              <a:rPr lang="it-IT"/>
              <a:t>Lorem Ipsum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99347" y="885077"/>
            <a:ext cx="7545241" cy="3768613"/>
          </a:xfrm>
        </p:spPr>
        <p:txBody>
          <a:bodyPr/>
          <a:lstStyle>
            <a:lvl1pPr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>
                <a:solidFill>
                  <a:schemeClr val="tx2">
                    <a:lumMod val="75000"/>
                  </a:schemeClr>
                </a:solidFill>
              </a:rPr>
              <a:t>Scrivi qui il testo ... Sit Amet Consecutur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866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zio Grande - Testo 12px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-10437"/>
            <a:ext cx="3636974" cy="51643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v</a:t>
            </a:r>
          </a:p>
        </p:txBody>
      </p:sp>
      <p:sp>
        <p:nvSpPr>
          <p:cNvPr id="38" name="Shape 38"/>
          <p:cNvSpPr/>
          <p:nvPr/>
        </p:nvSpPr>
        <p:spPr>
          <a:xfrm>
            <a:off x="3638202" y="-10437"/>
            <a:ext cx="5129128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766" y="0"/>
            <a:ext cx="2941233" cy="2079321"/>
          </a:xfrm>
          <a:prstGeom prst="rect">
            <a:avLst/>
          </a:prstGeom>
        </p:spPr>
      </p:pic>
      <p:sp>
        <p:nvSpPr>
          <p:cNvPr id="8" name="Shape 87"/>
          <p:cNvSpPr txBox="1">
            <a:spLocks/>
          </p:cNvSpPr>
          <p:nvPr userDrawn="1"/>
        </p:nvSpPr>
        <p:spPr>
          <a:xfrm>
            <a:off x="8279193" y="1872551"/>
            <a:ext cx="864807" cy="78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>
              <a:spcBef>
                <a:spcPts val="0"/>
              </a:spcBef>
              <a:buNone/>
            </a:pPr>
            <a:endParaRPr lang="en" sz="6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655" y="1606950"/>
            <a:ext cx="692872" cy="265601"/>
          </a:xfrm>
          <a:prstGeom prst="rect">
            <a:avLst/>
          </a:prstGeom>
        </p:spPr>
      </p:pic>
      <p:sp>
        <p:nvSpPr>
          <p:cNvPr id="10" name="Shape 79"/>
          <p:cNvSpPr txBox="1">
            <a:spLocks/>
          </p:cNvSpPr>
          <p:nvPr userDrawn="1"/>
        </p:nvSpPr>
        <p:spPr>
          <a:xfrm>
            <a:off x="299722" y="4653690"/>
            <a:ext cx="5649447" cy="409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Montserrat"/>
              <a:buNone/>
              <a:defRPr sz="1200" b="1" i="0" u="none" strike="noStrike" cap="none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it-IT" sz="1000" b="1">
                <a:solidFill>
                  <a:schemeClr val="bg1">
                    <a:lumMod val="50000"/>
                  </a:schemeClr>
                </a:solidFill>
                <a:latin typeface="Karla" panose="020B0604020202020204" charset="0"/>
                <a:ea typeface="Karla" panose="020B0604020202020204" charset="0"/>
              </a:rPr>
              <a:t>Pagina </a:t>
            </a:r>
            <a:fld id="{A40B19ED-4B54-495C-81DC-8B4BFC9EE3D8}" type="slidenum">
              <a:rPr lang="it-IT" sz="1000" b="1" smtClean="0">
                <a:solidFill>
                  <a:schemeClr val="bg1">
                    <a:lumMod val="50000"/>
                  </a:schemeClr>
                </a:solidFill>
                <a:latin typeface="Karla" panose="020B0604020202020204" charset="0"/>
                <a:ea typeface="Karla" panose="020B0604020202020204" charset="0"/>
              </a:rPr>
              <a:t>‹N›</a:t>
            </a:fld>
            <a:endParaRPr lang="en" sz="1000" b="0" dirty="0">
              <a:solidFill>
                <a:schemeClr val="bg1">
                  <a:lumMod val="50000"/>
                </a:schemeClr>
              </a:solidFill>
              <a:latin typeface="Karla" panose="020B0604020202020204" charset="0"/>
              <a:ea typeface="Karla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9256" y="199168"/>
            <a:ext cx="5649913" cy="649949"/>
          </a:xfrm>
        </p:spPr>
        <p:txBody>
          <a:bodyPr/>
          <a:lstStyle>
            <a:lvl1pPr>
              <a:buNone/>
              <a:defRPr lang="it-IT" sz="2400" b="1" i="0" u="none" strike="noStrike" cap="none">
                <a:solidFill>
                  <a:schemeClr val="tx2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 lvl="0"/>
            <a:r>
              <a:rPr lang="it-IT"/>
              <a:t>Lorem Ipsum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99347" y="885077"/>
            <a:ext cx="7545241" cy="3768613"/>
          </a:xfrm>
        </p:spPr>
        <p:txBody>
          <a:bodyPr/>
          <a:lstStyle>
            <a:lvl1pPr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>
                <a:solidFill>
                  <a:schemeClr val="tx2">
                    <a:lumMod val="75000"/>
                  </a:schemeClr>
                </a:solidFill>
              </a:rPr>
              <a:t>Scrivi qui il testo ... Sit Amet Consecutur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6753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azio Grande - Testo 12px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-10437"/>
            <a:ext cx="4248614" cy="51643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v</a:t>
            </a:r>
          </a:p>
        </p:txBody>
      </p:sp>
      <p:sp>
        <p:nvSpPr>
          <p:cNvPr id="38" name="Shape 38"/>
          <p:cNvSpPr/>
          <p:nvPr/>
        </p:nvSpPr>
        <p:spPr>
          <a:xfrm>
            <a:off x="4071966" y="-10437"/>
            <a:ext cx="5075534" cy="5175535"/>
          </a:xfrm>
          <a:custGeom>
            <a:avLst/>
            <a:gdLst>
              <a:gd name="connsiteX0" fmla="*/ 0 w 332734"/>
              <a:gd name="connsiteY0" fmla="*/ 0 h 206122"/>
              <a:gd name="connsiteX1" fmla="*/ 0 w 332734"/>
              <a:gd name="connsiteY1" fmla="*/ 206122 h 206122"/>
              <a:gd name="connsiteX2" fmla="*/ 332734 w 332734"/>
              <a:gd name="connsiteY2" fmla="*/ 109542 h 206122"/>
              <a:gd name="connsiteX3" fmla="*/ 273309 w 332734"/>
              <a:gd name="connsiteY3" fmla="*/ 331 h 206122"/>
              <a:gd name="connsiteX4" fmla="*/ 0 w 332734"/>
              <a:gd name="connsiteY4" fmla="*/ 0 h 206122"/>
              <a:gd name="connsiteX0" fmla="*/ 0 w 332734"/>
              <a:gd name="connsiteY0" fmla="*/ 0 h 206122"/>
              <a:gd name="connsiteX1" fmla="*/ 0 w 332734"/>
              <a:gd name="connsiteY1" fmla="*/ 206122 h 206122"/>
              <a:gd name="connsiteX2" fmla="*/ 332734 w 332734"/>
              <a:gd name="connsiteY2" fmla="*/ 109542 h 206122"/>
              <a:gd name="connsiteX3" fmla="*/ 245460 w 332734"/>
              <a:gd name="connsiteY3" fmla="*/ 331 h 206122"/>
              <a:gd name="connsiteX4" fmla="*/ 0 w 332734"/>
              <a:gd name="connsiteY4" fmla="*/ 0 h 206122"/>
              <a:gd name="connsiteX0" fmla="*/ 0 w 332734"/>
              <a:gd name="connsiteY0" fmla="*/ 0 h 206122"/>
              <a:gd name="connsiteX1" fmla="*/ 0 w 332734"/>
              <a:gd name="connsiteY1" fmla="*/ 206122 h 206122"/>
              <a:gd name="connsiteX2" fmla="*/ 296945 w 332734"/>
              <a:gd name="connsiteY2" fmla="*/ 119250 h 206122"/>
              <a:gd name="connsiteX3" fmla="*/ 332734 w 332734"/>
              <a:gd name="connsiteY3" fmla="*/ 109542 h 206122"/>
              <a:gd name="connsiteX4" fmla="*/ 245460 w 332734"/>
              <a:gd name="connsiteY4" fmla="*/ 331 h 206122"/>
              <a:gd name="connsiteX5" fmla="*/ 0 w 332734"/>
              <a:gd name="connsiteY5" fmla="*/ 0 h 206122"/>
              <a:gd name="connsiteX0" fmla="*/ 0 w 332734"/>
              <a:gd name="connsiteY0" fmla="*/ 0 h 206122"/>
              <a:gd name="connsiteX1" fmla="*/ 0 w 332734"/>
              <a:gd name="connsiteY1" fmla="*/ 206122 h 206122"/>
              <a:gd name="connsiteX2" fmla="*/ 324794 w 332734"/>
              <a:gd name="connsiteY2" fmla="*/ 204703 h 206122"/>
              <a:gd name="connsiteX3" fmla="*/ 332734 w 332734"/>
              <a:gd name="connsiteY3" fmla="*/ 109542 h 206122"/>
              <a:gd name="connsiteX4" fmla="*/ 245460 w 332734"/>
              <a:gd name="connsiteY4" fmla="*/ 331 h 206122"/>
              <a:gd name="connsiteX5" fmla="*/ 0 w 332734"/>
              <a:gd name="connsiteY5" fmla="*/ 0 h 206122"/>
              <a:gd name="connsiteX0" fmla="*/ 0 w 327021"/>
              <a:gd name="connsiteY0" fmla="*/ 0 h 206122"/>
              <a:gd name="connsiteX1" fmla="*/ 0 w 327021"/>
              <a:gd name="connsiteY1" fmla="*/ 206122 h 206122"/>
              <a:gd name="connsiteX2" fmla="*/ 324794 w 327021"/>
              <a:gd name="connsiteY2" fmla="*/ 204703 h 206122"/>
              <a:gd name="connsiteX3" fmla="*/ 327021 w 327021"/>
              <a:gd name="connsiteY3" fmla="*/ 108652 h 206122"/>
              <a:gd name="connsiteX4" fmla="*/ 245460 w 327021"/>
              <a:gd name="connsiteY4" fmla="*/ 331 h 206122"/>
              <a:gd name="connsiteX5" fmla="*/ 0 w 327021"/>
              <a:gd name="connsiteY5" fmla="*/ 0 h 206122"/>
              <a:gd name="connsiteX0" fmla="*/ 0 w 327021"/>
              <a:gd name="connsiteY0" fmla="*/ 0 h 206567"/>
              <a:gd name="connsiteX1" fmla="*/ 714 w 327021"/>
              <a:gd name="connsiteY1" fmla="*/ 206567 h 206567"/>
              <a:gd name="connsiteX2" fmla="*/ 324794 w 327021"/>
              <a:gd name="connsiteY2" fmla="*/ 204703 h 206567"/>
              <a:gd name="connsiteX3" fmla="*/ 327021 w 327021"/>
              <a:gd name="connsiteY3" fmla="*/ 108652 h 206567"/>
              <a:gd name="connsiteX4" fmla="*/ 245460 w 327021"/>
              <a:gd name="connsiteY4" fmla="*/ 331 h 206567"/>
              <a:gd name="connsiteX5" fmla="*/ 0 w 327021"/>
              <a:gd name="connsiteY5" fmla="*/ 0 h 206567"/>
              <a:gd name="connsiteX0" fmla="*/ 0 w 327021"/>
              <a:gd name="connsiteY0" fmla="*/ 0 h 206567"/>
              <a:gd name="connsiteX1" fmla="*/ 714 w 327021"/>
              <a:gd name="connsiteY1" fmla="*/ 206567 h 206567"/>
              <a:gd name="connsiteX2" fmla="*/ 324794 w 327021"/>
              <a:gd name="connsiteY2" fmla="*/ 205593 h 206567"/>
              <a:gd name="connsiteX3" fmla="*/ 327021 w 327021"/>
              <a:gd name="connsiteY3" fmla="*/ 108652 h 206567"/>
              <a:gd name="connsiteX4" fmla="*/ 245460 w 327021"/>
              <a:gd name="connsiteY4" fmla="*/ 331 h 206567"/>
              <a:gd name="connsiteX5" fmla="*/ 0 w 327021"/>
              <a:gd name="connsiteY5" fmla="*/ 0 h 206567"/>
              <a:gd name="connsiteX0" fmla="*/ 0 w 325018"/>
              <a:gd name="connsiteY0" fmla="*/ 0 h 206567"/>
              <a:gd name="connsiteX1" fmla="*/ 714 w 325018"/>
              <a:gd name="connsiteY1" fmla="*/ 206567 h 206567"/>
              <a:gd name="connsiteX2" fmla="*/ 324794 w 325018"/>
              <a:gd name="connsiteY2" fmla="*/ 205593 h 206567"/>
              <a:gd name="connsiteX3" fmla="*/ 324879 w 325018"/>
              <a:gd name="connsiteY3" fmla="*/ 79277 h 206567"/>
              <a:gd name="connsiteX4" fmla="*/ 245460 w 325018"/>
              <a:gd name="connsiteY4" fmla="*/ 331 h 206567"/>
              <a:gd name="connsiteX5" fmla="*/ 0 w 325018"/>
              <a:gd name="connsiteY5" fmla="*/ 0 h 20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018" h="206567" extrusionOk="0">
                <a:moveTo>
                  <a:pt x="0" y="0"/>
                </a:moveTo>
                <a:lnTo>
                  <a:pt x="714" y="206567"/>
                </a:lnTo>
                <a:lnTo>
                  <a:pt x="324794" y="205593"/>
                </a:lnTo>
                <a:cubicBezTo>
                  <a:pt x="325536" y="173576"/>
                  <a:pt x="324137" y="111294"/>
                  <a:pt x="324879" y="79277"/>
                </a:cubicBezTo>
                <a:lnTo>
                  <a:pt x="245460" y="3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it-IT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576" y="-515519"/>
            <a:ext cx="2941233" cy="2079321"/>
          </a:xfrm>
          <a:prstGeom prst="rect">
            <a:avLst/>
          </a:prstGeom>
        </p:spPr>
      </p:pic>
      <p:sp>
        <p:nvSpPr>
          <p:cNvPr id="10" name="Shape 79"/>
          <p:cNvSpPr txBox="1">
            <a:spLocks/>
          </p:cNvSpPr>
          <p:nvPr userDrawn="1"/>
        </p:nvSpPr>
        <p:spPr>
          <a:xfrm>
            <a:off x="299722" y="4653690"/>
            <a:ext cx="5649447" cy="409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Montserrat"/>
              <a:buNone/>
              <a:defRPr sz="1200" b="1" i="0" u="none" strike="noStrike" cap="none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it-IT" sz="1000" b="1">
                <a:solidFill>
                  <a:schemeClr val="bg1">
                    <a:lumMod val="50000"/>
                  </a:schemeClr>
                </a:solidFill>
                <a:latin typeface="Karla" panose="020B0604020202020204" charset="0"/>
                <a:ea typeface="Karla" panose="020B0604020202020204" charset="0"/>
              </a:rPr>
              <a:t>Pagina </a:t>
            </a:r>
            <a:fld id="{A40B19ED-4B54-495C-81DC-8B4BFC9EE3D8}" type="slidenum">
              <a:rPr lang="it-IT" sz="1000" b="1" smtClean="0">
                <a:solidFill>
                  <a:schemeClr val="bg1">
                    <a:lumMod val="50000"/>
                  </a:schemeClr>
                </a:solidFill>
                <a:latin typeface="Karla" panose="020B0604020202020204" charset="0"/>
                <a:ea typeface="Karla" panose="020B0604020202020204" charset="0"/>
              </a:rPr>
              <a:t>‹N›</a:t>
            </a:fld>
            <a:endParaRPr lang="en" sz="1000" b="0" dirty="0">
              <a:solidFill>
                <a:schemeClr val="bg1">
                  <a:lumMod val="50000"/>
                </a:schemeClr>
              </a:solidFill>
              <a:latin typeface="Karla" panose="020B0604020202020204" charset="0"/>
              <a:ea typeface="Karla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9256" y="199168"/>
            <a:ext cx="5649913" cy="649949"/>
          </a:xfrm>
        </p:spPr>
        <p:txBody>
          <a:bodyPr/>
          <a:lstStyle>
            <a:lvl1pPr>
              <a:buNone/>
              <a:defRPr lang="it-IT" sz="2400" b="1" i="0" u="none" strike="noStrike" cap="none">
                <a:solidFill>
                  <a:schemeClr val="tx2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 lvl="0"/>
            <a:r>
              <a:rPr lang="it-IT"/>
              <a:t>Lorem Ipsum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99347" y="885077"/>
            <a:ext cx="7545241" cy="3768613"/>
          </a:xfrm>
        </p:spPr>
        <p:txBody>
          <a:bodyPr/>
          <a:lstStyle>
            <a:lvl1pPr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>
                <a:solidFill>
                  <a:schemeClr val="tx2">
                    <a:lumMod val="75000"/>
                  </a:schemeClr>
                </a:solidFill>
              </a:rPr>
              <a:t>Scrivi qui il testo ... Sit Amet Consecutur</a:t>
            </a:r>
            <a:endParaRPr lang="it-IT"/>
          </a:p>
        </p:txBody>
      </p:sp>
      <p:sp>
        <p:nvSpPr>
          <p:cNvPr id="11" name="Shape 87"/>
          <p:cNvSpPr txBox="1">
            <a:spLocks/>
          </p:cNvSpPr>
          <p:nvPr userDrawn="1"/>
        </p:nvSpPr>
        <p:spPr>
          <a:xfrm>
            <a:off x="5128892" y="4810084"/>
            <a:ext cx="3224462" cy="2526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600" dirty="0">
                <a:solidFill>
                  <a:srgbClr val="737373"/>
                </a:solidFill>
              </a:rPr>
              <a:t>Direzione Generale per i contratti, gli acquisti e per i sistemi informativi e la statistica </a:t>
            </a:r>
            <a:endParaRPr lang="en" sz="600" dirty="0">
              <a:solidFill>
                <a:srgbClr val="737373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193" y="4797128"/>
            <a:ext cx="692872" cy="26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4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zio FULL 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660" y="1"/>
            <a:ext cx="2110339" cy="1491916"/>
          </a:xfrm>
          <a:prstGeom prst="rect">
            <a:avLst/>
          </a:prstGeom>
        </p:spPr>
      </p:pic>
      <p:sp>
        <p:nvSpPr>
          <p:cNvPr id="8" name="Shape 87"/>
          <p:cNvSpPr txBox="1">
            <a:spLocks/>
          </p:cNvSpPr>
          <p:nvPr userDrawn="1"/>
        </p:nvSpPr>
        <p:spPr>
          <a:xfrm>
            <a:off x="5128892" y="4810084"/>
            <a:ext cx="3224462" cy="2526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600" dirty="0">
                <a:solidFill>
                  <a:schemeClr val="bg1"/>
                </a:solidFill>
              </a:rPr>
              <a:t>Direzione Generale per i contratti, gli acquisti e per i sistemi informativi e la statistica </a:t>
            </a:r>
            <a:endParaRPr lang="en" sz="6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193" y="4797128"/>
            <a:ext cx="692872" cy="265601"/>
          </a:xfrm>
          <a:prstGeom prst="rect">
            <a:avLst/>
          </a:prstGeom>
        </p:spPr>
      </p:pic>
      <p:sp>
        <p:nvSpPr>
          <p:cNvPr id="10" name="Shape 79"/>
          <p:cNvSpPr txBox="1">
            <a:spLocks/>
          </p:cNvSpPr>
          <p:nvPr userDrawn="1"/>
        </p:nvSpPr>
        <p:spPr>
          <a:xfrm>
            <a:off x="299722" y="4653690"/>
            <a:ext cx="5649447" cy="409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Montserrat"/>
              <a:buNone/>
              <a:defRPr sz="1200" b="1" i="0" u="none" strike="noStrike" cap="none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it-IT" sz="1000" b="1">
                <a:solidFill>
                  <a:schemeClr val="bg1"/>
                </a:solidFill>
                <a:latin typeface="Karla" panose="020B0604020202020204" charset="0"/>
                <a:ea typeface="Karla" panose="020B0604020202020204" charset="0"/>
              </a:rPr>
              <a:t>Pagina </a:t>
            </a:r>
            <a:fld id="{A40B19ED-4B54-495C-81DC-8B4BFC9EE3D8}" type="slidenum">
              <a:rPr lang="it-IT" sz="1000" b="1" smtClean="0">
                <a:solidFill>
                  <a:schemeClr val="bg1"/>
                </a:solidFill>
                <a:latin typeface="Karla" panose="020B0604020202020204" charset="0"/>
                <a:ea typeface="Karla" panose="020B0604020202020204" charset="0"/>
              </a:rPr>
              <a:t>‹N›</a:t>
            </a:fld>
            <a:endParaRPr lang="en" sz="1000" b="0" dirty="0">
              <a:solidFill>
                <a:schemeClr val="bg1"/>
              </a:solidFill>
              <a:latin typeface="Karla" panose="020B0604020202020204" charset="0"/>
              <a:ea typeface="Karla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9256" y="134397"/>
            <a:ext cx="5649913" cy="649949"/>
          </a:xfrm>
        </p:spPr>
        <p:txBody>
          <a:bodyPr/>
          <a:lstStyle>
            <a:lvl1pPr>
              <a:buNone/>
              <a:defRPr lang="it-IT" sz="2400" b="1" i="0" u="none" strike="noStrike" cap="none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 lvl="0"/>
            <a:r>
              <a:rPr lang="it-IT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6154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azio FULL 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262" y="0"/>
            <a:ext cx="2343738" cy="1656919"/>
          </a:xfrm>
          <a:prstGeom prst="rect">
            <a:avLst/>
          </a:prstGeom>
        </p:spPr>
      </p:pic>
      <p:sp>
        <p:nvSpPr>
          <p:cNvPr id="8" name="Shape 87"/>
          <p:cNvSpPr txBox="1">
            <a:spLocks/>
          </p:cNvSpPr>
          <p:nvPr userDrawn="1"/>
        </p:nvSpPr>
        <p:spPr>
          <a:xfrm>
            <a:off x="5128892" y="4810084"/>
            <a:ext cx="3224462" cy="2526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600" dirty="0">
                <a:solidFill>
                  <a:srgbClr val="737373"/>
                </a:solidFill>
              </a:rPr>
              <a:t>Direzione Generale per i contratti, gli acquisti e per i sistemi informativi e la statistica </a:t>
            </a:r>
            <a:endParaRPr lang="en" sz="600" dirty="0">
              <a:solidFill>
                <a:srgbClr val="737373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193" y="4797128"/>
            <a:ext cx="692872" cy="265601"/>
          </a:xfrm>
          <a:prstGeom prst="rect">
            <a:avLst/>
          </a:prstGeom>
        </p:spPr>
      </p:pic>
      <p:sp>
        <p:nvSpPr>
          <p:cNvPr id="10" name="Shape 79"/>
          <p:cNvSpPr txBox="1">
            <a:spLocks/>
          </p:cNvSpPr>
          <p:nvPr userDrawn="1"/>
        </p:nvSpPr>
        <p:spPr>
          <a:xfrm>
            <a:off x="299722" y="4653690"/>
            <a:ext cx="5649447" cy="409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Montserrat"/>
              <a:buNone/>
              <a:defRPr sz="1200" b="1" i="0" u="none" strike="noStrike" cap="none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it-IT" sz="1000" b="1">
                <a:solidFill>
                  <a:srgbClr val="737373"/>
                </a:solidFill>
                <a:latin typeface="Karla" panose="020B0604020202020204" charset="0"/>
                <a:ea typeface="Karla" panose="020B0604020202020204" charset="0"/>
              </a:rPr>
              <a:t>Pagina </a:t>
            </a:r>
            <a:fld id="{A40B19ED-4B54-495C-81DC-8B4BFC9EE3D8}" type="slidenum">
              <a:rPr lang="it-IT" sz="1000" b="1" smtClean="0">
                <a:solidFill>
                  <a:srgbClr val="737373"/>
                </a:solidFill>
                <a:latin typeface="Karla" panose="020B0604020202020204" charset="0"/>
                <a:ea typeface="Karla" panose="020B0604020202020204" charset="0"/>
              </a:rPr>
              <a:t>‹N›</a:t>
            </a:fld>
            <a:endParaRPr lang="en" sz="1000" b="0" dirty="0">
              <a:solidFill>
                <a:srgbClr val="737373"/>
              </a:solidFill>
              <a:latin typeface="Karla" panose="020B0604020202020204" charset="0"/>
              <a:ea typeface="Karla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9256" y="134397"/>
            <a:ext cx="5649913" cy="649949"/>
          </a:xfrm>
        </p:spPr>
        <p:txBody>
          <a:bodyPr/>
          <a:lstStyle>
            <a:lvl1pPr>
              <a:buNone/>
              <a:defRPr lang="it-IT" sz="2400" b="1" i="0" u="none" strike="noStrike" cap="none">
                <a:solidFill>
                  <a:srgbClr val="73737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 lvl="0"/>
            <a:r>
              <a:rPr lang="it-IT"/>
              <a:t>Lorem Ipsum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00038" y="947738"/>
            <a:ext cx="8450262" cy="3598862"/>
          </a:xfrm>
        </p:spPr>
        <p:txBody>
          <a:bodyPr/>
          <a:lstStyle>
            <a:lvl3pPr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2"/>
            <a:r>
              <a:rPr lang="en-US"/>
              <a:t>  Second level</a:t>
            </a:r>
          </a:p>
          <a:p>
            <a:pPr lvl="2"/>
            <a:r>
              <a:rPr lang="en-US"/>
              <a:t>    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14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1884100"/>
            <a:ext cx="5185199" cy="47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2495550"/>
            <a:ext cx="5185199" cy="225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999999"/>
              </a:buClr>
              <a:buSzPct val="100000"/>
              <a:buFont typeface="Karla"/>
              <a:buChar char="▸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lvl="1">
              <a:spcBef>
                <a:spcPts val="480"/>
              </a:spcBef>
              <a:buClr>
                <a:srgbClr val="999999"/>
              </a:buClr>
              <a:buSzPct val="100000"/>
              <a:buFont typeface="Karla"/>
              <a:buChar char="▹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lvl="2">
              <a:spcBef>
                <a:spcPts val="480"/>
              </a:spcBef>
              <a:buClr>
                <a:srgbClr val="999999"/>
              </a:buClr>
              <a:buSzPct val="100000"/>
              <a:buFont typeface="Karla"/>
              <a:buChar char="▹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lvl="3"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lvl="4"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lvl="5"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lvl="6"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lvl="7"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lvl="8"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48" r:id="rId2"/>
    <p:sldLayoutId id="2147483654" r:id="rId3"/>
    <p:sldLayoutId id="2147483661" r:id="rId4"/>
    <p:sldLayoutId id="2147483662" r:id="rId5"/>
    <p:sldLayoutId id="2147483666" r:id="rId6"/>
    <p:sldLayoutId id="2147483663" r:id="rId7"/>
    <p:sldLayoutId id="2147483664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3C292BC0-9401-4718-C7E8-CA5CC0AE2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270" y="0"/>
            <a:ext cx="7855526" cy="5143500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78C78A8-33C8-D63A-01F2-D31FF9A15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08" y="215681"/>
            <a:ext cx="1878999" cy="863028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5A46AC0A-A780-69AE-8360-38C2AB5A87A0}"/>
              </a:ext>
            </a:extLst>
          </p:cNvPr>
          <p:cNvSpPr/>
          <p:nvPr/>
        </p:nvSpPr>
        <p:spPr>
          <a:xfrm>
            <a:off x="360488" y="1162727"/>
            <a:ext cx="360948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600" b="1" dirty="0">
                <a:solidFill>
                  <a:srgbClr val="00B0F0"/>
                </a:solidFill>
              </a:rPr>
              <a:t>Esami di Stato </a:t>
            </a:r>
          </a:p>
          <a:p>
            <a:pPr lvl="0" algn="ctr"/>
            <a:r>
              <a:rPr lang="it-IT" sz="2600" b="1" dirty="0">
                <a:solidFill>
                  <a:srgbClr val="00B0F0"/>
                </a:solidFill>
              </a:rPr>
              <a:t>conclusivi del II ciclo  </a:t>
            </a:r>
            <a:br>
              <a:rPr lang="it-IT" sz="2600" b="1" dirty="0">
                <a:solidFill>
                  <a:srgbClr val="00B0F0"/>
                </a:solidFill>
              </a:rPr>
            </a:br>
            <a:endParaRPr lang="it-IT" sz="2600" dirty="0"/>
          </a:p>
        </p:txBody>
      </p:sp>
      <p:sp>
        <p:nvSpPr>
          <p:cNvPr id="5" name="Shape 65">
            <a:extLst>
              <a:ext uri="{FF2B5EF4-FFF2-40B4-BE49-F238E27FC236}">
                <a16:creationId xmlns:a16="http://schemas.microsoft.com/office/drawing/2014/main" id="{45FFBA57-C976-4FB9-1F20-FF8772999E7F}"/>
              </a:ext>
            </a:extLst>
          </p:cNvPr>
          <p:cNvSpPr txBox="1">
            <a:spLocks/>
          </p:cNvSpPr>
          <p:nvPr/>
        </p:nvSpPr>
        <p:spPr>
          <a:xfrm>
            <a:off x="195208" y="2363056"/>
            <a:ext cx="3999900" cy="86302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" sz="2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Karla" panose="020B0604020202020204" charset="0"/>
              </a:rPr>
              <a:t>OM 22 marzo 2024, n. 55 </a:t>
            </a:r>
          </a:p>
        </p:txBody>
      </p:sp>
    </p:spTree>
    <p:extLst>
      <p:ext uri="{BB962C8B-B14F-4D97-AF65-F5344CB8AC3E}">
        <p14:creationId xmlns:p14="http://schemas.microsoft.com/office/powerpoint/2010/main" val="4075307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93160" y="474176"/>
            <a:ext cx="6113123" cy="625159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Prima prova scritta</a:t>
            </a:r>
            <a:endParaRPr lang="it-IT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962891"/>
            <a:ext cx="6295345" cy="3517669"/>
          </a:xfrm>
        </p:spPr>
        <p:txBody>
          <a:bodyPr/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Tx/>
              <a:buSzTx/>
            </a:pPr>
            <a:r>
              <a:rPr lang="it-IT" dirty="0">
                <a:solidFill>
                  <a:srgbClr val="000000"/>
                </a:solidFill>
                <a:latin typeface="Arial"/>
              </a:rPr>
              <a:t>La prima prova scritta: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charset="2"/>
              <a:buChar char="Ø"/>
            </a:pPr>
            <a:r>
              <a:rPr lang="it-IT" dirty="0">
                <a:solidFill>
                  <a:srgbClr val="000000"/>
                </a:solidFill>
                <a:latin typeface="Arial"/>
              </a:rPr>
              <a:t>Tracce elaborate nel rispetto del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quadro di riferimento allegato al </a:t>
            </a:r>
            <a:r>
              <a:rPr lang="it-IT" b="1" dirty="0" err="1">
                <a:solidFill>
                  <a:srgbClr val="000000"/>
                </a:solidFill>
                <a:latin typeface="Arial"/>
              </a:rPr>
              <a:t>d.m.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 21 novembre 2019, n. 1095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charset="2"/>
              <a:buChar char="Ø"/>
            </a:pPr>
            <a:r>
              <a:rPr lang="it-IT" b="1" dirty="0">
                <a:solidFill>
                  <a:srgbClr val="000000"/>
                </a:solidFill>
                <a:latin typeface="Arial"/>
              </a:rPr>
              <a:t>sette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tracce 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charset="2"/>
              <a:buChar char="Ø"/>
            </a:pPr>
            <a:r>
              <a:rPr lang="it-IT" b="1" dirty="0">
                <a:solidFill>
                  <a:srgbClr val="000000"/>
                </a:solidFill>
                <a:latin typeface="Arial"/>
              </a:rPr>
              <a:t>tre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 diverse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tipologie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715963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charset="2"/>
              <a:buChar char="§"/>
            </a:pPr>
            <a:r>
              <a:rPr lang="it-IT" b="1" dirty="0">
                <a:solidFill>
                  <a:srgbClr val="000000"/>
                </a:solidFill>
                <a:latin typeface="Arial"/>
              </a:rPr>
              <a:t>A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 -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analisi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 e interpretazione di un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testo letterario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italiano (due tracce) </a:t>
            </a:r>
          </a:p>
          <a:p>
            <a:pPr marL="715963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charset="2"/>
              <a:buChar char="§"/>
            </a:pPr>
            <a:r>
              <a:rPr lang="it-IT" b="1" dirty="0">
                <a:solidFill>
                  <a:srgbClr val="000000"/>
                </a:solidFill>
                <a:latin typeface="Arial"/>
              </a:rPr>
              <a:t>B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 - analisi e produzione di un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testo argomentativo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(tre tracce) </a:t>
            </a:r>
          </a:p>
          <a:p>
            <a:pPr marL="715963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charset="2"/>
              <a:buChar char="§"/>
            </a:pPr>
            <a:r>
              <a:rPr lang="it-IT" b="1" dirty="0">
                <a:solidFill>
                  <a:srgbClr val="000000"/>
                </a:solidFill>
                <a:latin typeface="Arial"/>
              </a:rPr>
              <a:t>C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 - riflessione critica di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carattere espositivo-argomenta-</a:t>
            </a:r>
            <a:r>
              <a:rPr lang="it-IT" b="1" dirty="0" err="1">
                <a:solidFill>
                  <a:srgbClr val="000000"/>
                </a:solidFill>
                <a:latin typeface="Arial"/>
              </a:rPr>
              <a:t>tivo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su tematiche di attualità (due tracce) 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charset="2"/>
              <a:buChar char="Ø"/>
            </a:pPr>
            <a:r>
              <a:rPr lang="it-IT" b="1" dirty="0">
                <a:solidFill>
                  <a:srgbClr val="000000"/>
                </a:solidFill>
                <a:latin typeface="Arial"/>
              </a:rPr>
              <a:t>una traccia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di tipologia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B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 è obbligatoriamente di ambito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storico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Tx/>
              <a:buSzTx/>
            </a:pPr>
            <a:endParaRPr lang="it-IT" sz="1400" dirty="0">
              <a:solidFill>
                <a:srgbClr val="000000"/>
              </a:solidFill>
              <a:latin typeface="Arial"/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Tx/>
              <a:buSzTx/>
            </a:pPr>
            <a:endParaRPr lang="it-IT" sz="1400" dirty="0">
              <a:solidFill>
                <a:srgbClr val="000000"/>
              </a:solidFill>
              <a:latin typeface="Arial"/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Tx/>
              <a:buSzTx/>
            </a:pPr>
            <a:endParaRPr lang="it-IT" sz="14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1328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93160" y="474176"/>
            <a:ext cx="6113123" cy="625159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Correzione e valutazione prove scritte</a:t>
            </a:r>
            <a:endParaRPr lang="it-IT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962891"/>
            <a:ext cx="6183313" cy="3517669"/>
          </a:xfrm>
        </p:spPr>
        <p:txBody>
          <a:bodyPr/>
          <a:lstStyle/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i="1" dirty="0">
                <a:solidFill>
                  <a:srgbClr val="000000"/>
                </a:solidFill>
                <a:latin typeface="Arial"/>
              </a:rPr>
              <a:t>La commissione/classe è tenuta a iniziare la correzione e valutazione delle prove scritte </a:t>
            </a:r>
            <a:r>
              <a:rPr lang="it-IT" b="1" i="1" dirty="0">
                <a:solidFill>
                  <a:srgbClr val="000000"/>
                </a:solidFill>
                <a:latin typeface="Arial"/>
              </a:rPr>
              <a:t>al termine della seconda prova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, dedicando un </a:t>
            </a:r>
            <a:r>
              <a:rPr lang="it-IT" b="1" i="1" dirty="0">
                <a:solidFill>
                  <a:srgbClr val="000000"/>
                </a:solidFill>
                <a:latin typeface="Arial"/>
              </a:rPr>
              <a:t>numero di giorni congruo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 rispetto al numero dei candidati da esaminare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. Art 21 c. 1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i="1" dirty="0">
                <a:solidFill>
                  <a:srgbClr val="000000"/>
                </a:solidFill>
                <a:latin typeface="Arial"/>
              </a:rPr>
              <a:t>Le commissioni possono procedere alla </a:t>
            </a:r>
            <a:r>
              <a:rPr lang="it-IT" b="1" i="1" dirty="0">
                <a:solidFill>
                  <a:srgbClr val="000000"/>
                </a:solidFill>
                <a:latin typeface="Arial"/>
              </a:rPr>
              <a:t>correzione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 delle prove scritte </a:t>
            </a:r>
            <a:r>
              <a:rPr lang="it-IT" b="1" i="1" dirty="0">
                <a:solidFill>
                  <a:srgbClr val="000000"/>
                </a:solidFill>
                <a:latin typeface="Arial"/>
              </a:rPr>
              <a:t>operando per aree disciplinari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.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Art 21 c. 4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0000"/>
                </a:solidFill>
                <a:latin typeface="Arial"/>
              </a:rPr>
              <a:t>Nei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Quadri di riferimento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sono presenti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Griglie di valutazione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con indicatori; ad ogni indicatore è assegnato un punteggio massimo (ATTENZIONE AL RISPETTO DELLA PESATURA DEI PUNTEGGI NEI QDR) 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0000"/>
                </a:solidFill>
                <a:latin typeface="Arial"/>
              </a:rPr>
              <a:t>La commissione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deve declinare gli indicatori in descrittori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costruendo gli strumenti di valutazione delle prove.</a:t>
            </a:r>
          </a:p>
        </p:txBody>
      </p:sp>
    </p:spTree>
    <p:extLst>
      <p:ext uri="{BB962C8B-B14F-4D97-AF65-F5344CB8AC3E}">
        <p14:creationId xmlns:p14="http://schemas.microsoft.com/office/powerpoint/2010/main" val="1734135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93160" y="381000"/>
            <a:ext cx="6113123" cy="718335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Approfondimento: Griglia di valutazione </a:t>
            </a:r>
          </a:p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prima prova scritta (</a:t>
            </a:r>
            <a:r>
              <a:rPr lang="it-IT" sz="2000" dirty="0" err="1">
                <a:solidFill>
                  <a:srgbClr val="00B0F0"/>
                </a:solidFill>
                <a:latin typeface="+mj-lt"/>
              </a:rPr>
              <a:t>QdR</a:t>
            </a:r>
            <a:r>
              <a:rPr lang="it-IT" sz="2000" dirty="0">
                <a:solidFill>
                  <a:srgbClr val="00B0F0"/>
                </a:solidFill>
                <a:latin typeface="+mj-lt"/>
              </a:rPr>
              <a:t> </a:t>
            </a:r>
            <a:r>
              <a:rPr lang="it-IT" sz="2000" dirty="0" err="1">
                <a:solidFill>
                  <a:srgbClr val="00B0F0"/>
                </a:solidFill>
                <a:latin typeface="+mj-lt"/>
              </a:rPr>
              <a:t>all</a:t>
            </a:r>
            <a:r>
              <a:rPr lang="it-IT" sz="2000" dirty="0">
                <a:solidFill>
                  <a:srgbClr val="00B0F0"/>
                </a:solidFill>
                <a:latin typeface="+mj-lt"/>
              </a:rPr>
              <a:t> </a:t>
            </a:r>
            <a:r>
              <a:rPr lang="it-IT" sz="2000" dirty="0" err="1">
                <a:solidFill>
                  <a:srgbClr val="00B0F0"/>
                </a:solidFill>
                <a:latin typeface="+mj-lt"/>
              </a:rPr>
              <a:t>d.m.</a:t>
            </a:r>
            <a:r>
              <a:rPr lang="it-IT" sz="2000" dirty="0">
                <a:solidFill>
                  <a:srgbClr val="00B0F0"/>
                </a:solidFill>
                <a:latin typeface="+mj-lt"/>
              </a:rPr>
              <a:t> 1095/2019) 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1099335"/>
            <a:ext cx="6183313" cy="3381225"/>
          </a:xfrm>
        </p:spPr>
        <p:txBody>
          <a:bodyPr/>
          <a:lstStyle/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00"/>
                </a:solidFill>
                <a:latin typeface="Arial"/>
              </a:rPr>
              <a:t>La griglia di valutazione della prima prova scritta prevede due tipologie di indicatori:</a:t>
            </a:r>
          </a:p>
          <a:p>
            <a:pPr marL="269875" lvl="0" algn="just">
              <a:spcBef>
                <a:spcPts val="0"/>
              </a:spcBef>
              <a:spcAft>
                <a:spcPts val="600"/>
              </a:spcAft>
              <a:buClrTx/>
              <a:buSzTx/>
            </a:pPr>
            <a:r>
              <a:rPr lang="it-IT" sz="1400" dirty="0">
                <a:solidFill>
                  <a:srgbClr val="000000"/>
                </a:solidFill>
                <a:latin typeface="Arial"/>
              </a:rPr>
              <a:t>1) Indicatori da applicare a tutti i tipi di traccia</a:t>
            </a:r>
          </a:p>
          <a:p>
            <a:pPr marL="269875" lvl="0" algn="just">
              <a:spcBef>
                <a:spcPts val="0"/>
              </a:spcBef>
              <a:spcAft>
                <a:spcPts val="600"/>
              </a:spcAft>
              <a:buClrTx/>
              <a:buSzTx/>
            </a:pPr>
            <a:r>
              <a:rPr lang="it-IT" sz="1400" dirty="0">
                <a:solidFill>
                  <a:srgbClr val="000000"/>
                </a:solidFill>
                <a:latin typeface="Arial"/>
              </a:rPr>
              <a:t>2) Indicatori specifici per ogni tipologia (A-B-C)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00"/>
                </a:solidFill>
                <a:latin typeface="Arial"/>
              </a:rPr>
              <a:t>La commissione assegnerà un massimo di 60 punti agli indicatori sub 1) e un massimo di 40 punti agli indicatori sub 2)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00"/>
                </a:solidFill>
                <a:latin typeface="Arial"/>
              </a:rPr>
              <a:t>La commissione, quindi, sarà chiamata a:</a:t>
            </a:r>
          </a:p>
          <a:p>
            <a:pPr marL="539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0000"/>
                </a:solidFill>
                <a:latin typeface="Arial"/>
              </a:rPr>
              <a:t>declinare gli indicatori in descrittori di livello</a:t>
            </a:r>
          </a:p>
          <a:p>
            <a:pPr marL="539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0000"/>
                </a:solidFill>
                <a:latin typeface="Arial"/>
              </a:rPr>
              <a:t>attribuire un peso quantitativo a ciascun indicatore (rispettando il rapporto 60/40) </a:t>
            </a:r>
          </a:p>
          <a:p>
            <a:pPr marL="539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0000"/>
                </a:solidFill>
                <a:latin typeface="Arial"/>
              </a:rPr>
              <a:t>attribuire un intervallo di punti a ciascun livello</a:t>
            </a:r>
          </a:p>
          <a:p>
            <a:pPr marL="539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0000"/>
                </a:solidFill>
                <a:latin typeface="Arial"/>
              </a:rPr>
              <a:t>riportare il punteggio a ventesimi (dividendo per 5 il totale ottenuto).</a:t>
            </a:r>
          </a:p>
        </p:txBody>
      </p:sp>
    </p:spTree>
    <p:extLst>
      <p:ext uri="{BB962C8B-B14F-4D97-AF65-F5344CB8AC3E}">
        <p14:creationId xmlns:p14="http://schemas.microsoft.com/office/powerpoint/2010/main" val="91804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60218" y="474176"/>
            <a:ext cx="6373092" cy="625159"/>
          </a:xfrm>
        </p:spPr>
        <p:txBody>
          <a:bodyPr/>
          <a:lstStyle/>
          <a:p>
            <a:pPr algn="ctr" defTabSz="935038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Approfondimento: Griglia di valutazione </a:t>
            </a:r>
          </a:p>
          <a:p>
            <a:pPr algn="ctr" defTabSz="935038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seconda prova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33269" y="1288099"/>
            <a:ext cx="6373092" cy="3381225"/>
          </a:xfrm>
        </p:spPr>
        <p:txBody>
          <a:bodyPr/>
          <a:lstStyle/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00"/>
                </a:solidFill>
                <a:latin typeface="Arial"/>
              </a:rPr>
              <a:t>Le griglie di valutazione contenute nei </a:t>
            </a:r>
            <a:r>
              <a:rPr lang="it-IT" sz="1400" dirty="0" err="1">
                <a:solidFill>
                  <a:srgbClr val="000000"/>
                </a:solidFill>
                <a:latin typeface="Arial"/>
              </a:rPr>
              <a:t>QdR</a:t>
            </a:r>
            <a:r>
              <a:rPr lang="it-IT" sz="1400" dirty="0">
                <a:solidFill>
                  <a:srgbClr val="000000"/>
                </a:solidFill>
                <a:latin typeface="Arial"/>
              </a:rPr>
              <a:t> adottati con il </a:t>
            </a:r>
            <a:r>
              <a:rPr lang="it-IT" sz="1400" dirty="0" err="1">
                <a:solidFill>
                  <a:srgbClr val="000000"/>
                </a:solidFill>
                <a:latin typeface="Arial"/>
              </a:rPr>
              <a:t>d.m.</a:t>
            </a:r>
            <a:r>
              <a:rPr lang="it-IT" sz="1400" dirty="0">
                <a:solidFill>
                  <a:srgbClr val="000000"/>
                </a:solidFill>
                <a:latin typeface="Arial"/>
              </a:rPr>
              <a:t> 769/2018 sono </a:t>
            </a:r>
            <a:r>
              <a:rPr lang="it-IT" sz="1400" b="1" dirty="0">
                <a:solidFill>
                  <a:srgbClr val="000000"/>
                </a:solidFill>
                <a:latin typeface="Arial"/>
              </a:rPr>
              <a:t>specifiche per ogni indirizzo, articolazione, opzione </a:t>
            </a:r>
            <a:r>
              <a:rPr lang="it-IT" sz="1400" dirty="0">
                <a:solidFill>
                  <a:srgbClr val="000000"/>
                </a:solidFill>
                <a:latin typeface="Arial"/>
              </a:rPr>
              <a:t>di licei, tecnici, professionali previgente ordinamento (</a:t>
            </a:r>
            <a:r>
              <a:rPr lang="it-IT" sz="1400" dirty="0" err="1">
                <a:solidFill>
                  <a:srgbClr val="000000"/>
                </a:solidFill>
                <a:latin typeface="Arial"/>
              </a:rPr>
              <a:t>IdA</a:t>
            </a:r>
            <a:r>
              <a:rPr lang="it-IT" sz="1400" dirty="0">
                <a:solidFill>
                  <a:srgbClr val="000000"/>
                </a:solidFill>
                <a:latin typeface="Arial"/>
              </a:rPr>
              <a:t>).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00"/>
                </a:solidFill>
                <a:latin typeface="Arial"/>
              </a:rPr>
              <a:t>Le griglie di valutazione contenute nei </a:t>
            </a:r>
            <a:r>
              <a:rPr lang="it-IT" sz="1400" dirty="0" err="1">
                <a:solidFill>
                  <a:srgbClr val="000000"/>
                </a:solidFill>
                <a:latin typeface="Arial"/>
              </a:rPr>
              <a:t>QdR</a:t>
            </a:r>
            <a:r>
              <a:rPr lang="it-IT" sz="1400" dirty="0">
                <a:solidFill>
                  <a:srgbClr val="000000"/>
                </a:solidFill>
                <a:latin typeface="Arial"/>
              </a:rPr>
              <a:t> adottati con il </a:t>
            </a:r>
            <a:r>
              <a:rPr lang="it-IT" sz="1400" dirty="0" err="1">
                <a:solidFill>
                  <a:srgbClr val="000000"/>
                </a:solidFill>
                <a:latin typeface="Arial"/>
              </a:rPr>
              <a:t>d.m.</a:t>
            </a:r>
            <a:r>
              <a:rPr lang="it-IT" sz="1400" dirty="0">
                <a:solidFill>
                  <a:srgbClr val="000000"/>
                </a:solidFill>
                <a:latin typeface="Arial"/>
              </a:rPr>
              <a:t> 164/2022 si riferiscono a ciascuno degli 11 indirizzi di istruzione professionale di nuovo ordinamento, e sono </a:t>
            </a:r>
            <a:r>
              <a:rPr lang="it-IT" sz="1400" b="1" dirty="0">
                <a:solidFill>
                  <a:srgbClr val="000000"/>
                </a:solidFill>
                <a:latin typeface="Arial"/>
              </a:rPr>
              <a:t>trasversali a tutti i percorsi </a:t>
            </a:r>
            <a:r>
              <a:rPr lang="it-IT" sz="1400" dirty="0">
                <a:solidFill>
                  <a:srgbClr val="000000"/>
                </a:solidFill>
                <a:latin typeface="Arial"/>
              </a:rPr>
              <a:t>declinati dalle scuole all’interno dell’indirizzo.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00"/>
                </a:solidFill>
                <a:latin typeface="Arial"/>
              </a:rPr>
              <a:t>In esse sono definiti gli </a:t>
            </a:r>
            <a:r>
              <a:rPr lang="it-IT" sz="1400" b="1" dirty="0">
                <a:solidFill>
                  <a:srgbClr val="000000"/>
                </a:solidFill>
                <a:latin typeface="Arial"/>
              </a:rPr>
              <a:t>indicatori</a:t>
            </a:r>
            <a:r>
              <a:rPr lang="it-IT" sz="1400" dirty="0">
                <a:solidFill>
                  <a:srgbClr val="000000"/>
                </a:solidFill>
                <a:latin typeface="Arial"/>
              </a:rPr>
              <a:t> (in media 4-5 per ogni </a:t>
            </a:r>
            <a:r>
              <a:rPr lang="it-IT" sz="1400" dirty="0" err="1">
                <a:solidFill>
                  <a:srgbClr val="000000"/>
                </a:solidFill>
                <a:latin typeface="Arial"/>
              </a:rPr>
              <a:t>QdR</a:t>
            </a:r>
            <a:r>
              <a:rPr lang="it-IT" sz="1400" dirty="0">
                <a:solidFill>
                  <a:srgbClr val="000000"/>
                </a:solidFill>
                <a:latin typeface="Arial"/>
              </a:rPr>
              <a:t>), che costituiscono le </a:t>
            </a:r>
            <a:r>
              <a:rPr lang="it-IT" sz="1400" b="1" dirty="0">
                <a:solidFill>
                  <a:srgbClr val="000000"/>
                </a:solidFill>
                <a:latin typeface="Arial"/>
              </a:rPr>
              <a:t>dimensioni valutative </a:t>
            </a:r>
            <a:r>
              <a:rPr lang="it-IT" sz="1400" dirty="0">
                <a:solidFill>
                  <a:srgbClr val="000000"/>
                </a:solidFill>
                <a:latin typeface="Arial"/>
              </a:rPr>
              <a:t>collegate agli obiettivi della prova.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00"/>
                </a:solidFill>
                <a:latin typeface="Arial"/>
              </a:rPr>
              <a:t>Le Commissioni declineranno gli indicatori in descrittori di livello.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00"/>
                </a:solidFill>
                <a:latin typeface="Arial"/>
              </a:rPr>
              <a:t>Per ciascun indicatore viene definito un punteggio massimo; il totale è 20.</a:t>
            </a:r>
          </a:p>
        </p:txBody>
      </p:sp>
    </p:spTree>
    <p:extLst>
      <p:ext uri="{BB962C8B-B14F-4D97-AF65-F5344CB8AC3E}">
        <p14:creationId xmlns:p14="http://schemas.microsoft.com/office/powerpoint/2010/main" val="2644528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93160" y="474176"/>
            <a:ext cx="6113123" cy="625159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Colloquio</a:t>
            </a:r>
            <a:endParaRPr lang="it-IT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1109609"/>
            <a:ext cx="6183313" cy="3575407"/>
          </a:xfrm>
        </p:spPr>
        <p:txBody>
          <a:bodyPr/>
          <a:lstStyle/>
          <a:p>
            <a:pPr marL="285750" lvl="0" indent="-28575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0000"/>
                </a:solidFill>
                <a:latin typeface="Arial"/>
              </a:rPr>
              <a:t>Il colloquio ha la finalità di accertare il conseguimento del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PECUP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285750" lvl="0" indent="-28575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0000"/>
                </a:solidFill>
                <a:latin typeface="Arial"/>
              </a:rPr>
              <a:t>Nello svolgimento del colloquio, la commissione tiene conto delle informazioni contenute nel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Curriculum dello studente (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di cui al decreto del Ministro dell’istruzione 6 agosto 2020, n. 88). </a:t>
            </a:r>
          </a:p>
          <a:p>
            <a:pPr marL="285750" marR="0" lvl="0" indent="-285750" algn="just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 commissione/classe cura l’equilibrata articolazione e durata delle fasi del colloquio e il coinvolgimento delle diverse discipline </a:t>
            </a: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valorizzandone soprattutto i nuclei tematici fondamentali</a:t>
            </a: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evitando una rigida distinzione tra le stesse </a:t>
            </a: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 sottolineando in particolare la dimensione del dialogo </a:t>
            </a:r>
            <a:r>
              <a:rPr kumimoji="0" lang="it-IT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pluri</a:t>
            </a: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 interdisciplinare</a:t>
            </a: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</a:p>
          <a:p>
            <a:pPr marL="285750" marR="0" lvl="0" indent="-285750" algn="just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it-IT" dirty="0">
                <a:solidFill>
                  <a:srgbClr val="000000"/>
                </a:solidFill>
                <a:latin typeface="Arial"/>
              </a:rPr>
              <a:t>Alla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discussione degli elaborati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relativi alle prove scritte va riservato un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apposito spazio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nell’ambito dello svolgimento del colloquio.</a:t>
            </a: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285750" lvl="0" indent="-28575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</a:pPr>
            <a:endParaRPr lang="it-IT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044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93160" y="474176"/>
            <a:ext cx="6113123" cy="625159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Colloquio CLIL</a:t>
            </a:r>
            <a:endParaRPr lang="it-IT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1109609"/>
            <a:ext cx="6183313" cy="3575407"/>
          </a:xfrm>
        </p:spPr>
        <p:txBody>
          <a:bodyPr/>
          <a:lstStyle/>
          <a:p>
            <a:pPr marL="285750" marR="0" lvl="0" indent="-285750" algn="just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it-IT" sz="1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just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it-IT" i="1" kern="1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  <a:p>
            <a:pPr marL="285750" marR="0" lvl="0" indent="-285750" algn="just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 quanto concerne le conoscenze e le competenze della disciplina non linguistica (DNL) veicolata in lingua straniera attraverso la metodologia CLIL, il colloquio può accertarle qualora il docente della disciplina coinvolta faccia parte della commissione/classe di esame </a:t>
            </a: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quale commissario interno</a:t>
            </a: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</a:p>
          <a:p>
            <a:pPr marL="285750" lvl="0" indent="-28575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</a:pPr>
            <a:endParaRPr lang="it-IT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7986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500088" y="356413"/>
            <a:ext cx="6113123" cy="625159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Colloquio - Analisi del materiale</a:t>
            </a:r>
            <a:endParaRPr lang="it-IT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879689"/>
            <a:ext cx="6183313" cy="3789635"/>
          </a:xfrm>
        </p:spPr>
        <p:txBody>
          <a:bodyPr/>
          <a:lstStyle/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00"/>
                </a:solidFill>
                <a:latin typeface="Arial"/>
              </a:rPr>
              <a:t>Il colloquio si svolge a partire dall’analisi, da parte del candidato, del </a:t>
            </a:r>
            <a:r>
              <a:rPr lang="it-IT" sz="1400" b="1" dirty="0">
                <a:solidFill>
                  <a:srgbClr val="000000"/>
                </a:solidFill>
                <a:latin typeface="Arial"/>
              </a:rPr>
              <a:t>materiale</a:t>
            </a:r>
            <a:r>
              <a:rPr lang="it-IT" sz="1400" dirty="0">
                <a:solidFill>
                  <a:srgbClr val="000000"/>
                </a:solidFill>
                <a:latin typeface="Arial"/>
              </a:rPr>
              <a:t> scelto dalla commissione/classe.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00"/>
                </a:solidFill>
                <a:latin typeface="Arial"/>
              </a:rPr>
              <a:t>Le </a:t>
            </a:r>
            <a:r>
              <a:rPr lang="it-IT" sz="1400" b="1" dirty="0">
                <a:solidFill>
                  <a:srgbClr val="000000"/>
                </a:solidFill>
                <a:latin typeface="Arial"/>
              </a:rPr>
              <a:t>modalità di predisposizione e assegnazione </a:t>
            </a:r>
            <a:r>
              <a:rPr lang="it-IT" sz="1400" dirty="0">
                <a:solidFill>
                  <a:srgbClr val="000000"/>
                </a:solidFill>
                <a:latin typeface="Arial"/>
              </a:rPr>
              <a:t>sono: La commissione/classe provvede alla predisposizione e all’assegnazione dei materiali </a:t>
            </a:r>
            <a:r>
              <a:rPr lang="it-IT" sz="1400" b="1" dirty="0">
                <a:solidFill>
                  <a:srgbClr val="000000"/>
                </a:solidFill>
                <a:latin typeface="Arial"/>
              </a:rPr>
              <a:t>all’inizio di ogni giornata di colloquio, prima del loro avvio</a:t>
            </a:r>
            <a:r>
              <a:rPr lang="it-IT" sz="1400" dirty="0">
                <a:solidFill>
                  <a:srgbClr val="000000"/>
                </a:solidFill>
                <a:latin typeface="Arial"/>
              </a:rPr>
              <a:t>, per i relativi candidati. 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00"/>
                </a:solidFill>
                <a:latin typeface="Arial"/>
              </a:rPr>
              <a:t>Il materiale è finalizzato a favorire la trattazione dei </a:t>
            </a:r>
            <a:r>
              <a:rPr lang="it-IT" sz="1400" b="1" dirty="0">
                <a:solidFill>
                  <a:srgbClr val="000000"/>
                </a:solidFill>
                <a:latin typeface="Arial"/>
              </a:rPr>
              <a:t>nodi concettuali </a:t>
            </a:r>
            <a:r>
              <a:rPr lang="it-IT" sz="1400" dirty="0">
                <a:solidFill>
                  <a:srgbClr val="000000"/>
                </a:solidFill>
                <a:latin typeface="Arial"/>
              </a:rPr>
              <a:t>caratterizzanti le </a:t>
            </a:r>
            <a:r>
              <a:rPr lang="it-IT" sz="1400" b="1" dirty="0">
                <a:solidFill>
                  <a:srgbClr val="000000"/>
                </a:solidFill>
                <a:latin typeface="Arial"/>
              </a:rPr>
              <a:t>diverse discipline </a:t>
            </a:r>
            <a:r>
              <a:rPr lang="it-IT" sz="1400" dirty="0">
                <a:solidFill>
                  <a:srgbClr val="000000"/>
                </a:solidFill>
                <a:latin typeface="Arial"/>
              </a:rPr>
              <a:t>e del loro </a:t>
            </a:r>
            <a:r>
              <a:rPr lang="it-IT" sz="1400" b="1" dirty="0">
                <a:solidFill>
                  <a:srgbClr val="000000"/>
                </a:solidFill>
                <a:latin typeface="Arial"/>
              </a:rPr>
              <a:t>rapporto interdisciplinare</a:t>
            </a:r>
            <a:r>
              <a:rPr lang="it-IT" sz="1400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00"/>
                </a:solidFill>
                <a:latin typeface="Arial"/>
              </a:rPr>
              <a:t>Nella predisposizione dei materiali e nella assegnazione ai candidati la commissione/classe </a:t>
            </a:r>
            <a:r>
              <a:rPr lang="it-IT" sz="1400" b="1" dirty="0">
                <a:solidFill>
                  <a:srgbClr val="000000"/>
                </a:solidFill>
                <a:latin typeface="Arial"/>
              </a:rPr>
              <a:t>tiene conto del percorso didattico effettivamente svolto</a:t>
            </a:r>
            <a:r>
              <a:rPr lang="it-IT" sz="1400" dirty="0">
                <a:solidFill>
                  <a:srgbClr val="000000"/>
                </a:solidFill>
                <a:latin typeface="Arial"/>
              </a:rPr>
              <a:t>, in coerenza con il documento di ciascun consiglio di classe, al fine di considerare le metodologie adottate, i progetti e le esperienze realizzati, </a:t>
            </a:r>
            <a:r>
              <a:rPr lang="it-IT" sz="1400" b="1" dirty="0">
                <a:solidFill>
                  <a:srgbClr val="000000"/>
                </a:solidFill>
                <a:latin typeface="Arial"/>
              </a:rPr>
              <a:t>con riguardo anche alle iniziative di individualizzazione e personalizzazione eventualmente intraprese</a:t>
            </a:r>
            <a:r>
              <a:rPr lang="it-IT" sz="1400" dirty="0">
                <a:solidFill>
                  <a:srgbClr val="000000"/>
                </a:solidFill>
                <a:latin typeface="Arial"/>
              </a:rPr>
              <a:t> nel percorso di studi, nel rispetto delle Indicazioni nazionali e delle Linee guida.</a:t>
            </a:r>
          </a:p>
        </p:txBody>
      </p:sp>
    </p:spTree>
    <p:extLst>
      <p:ext uri="{BB962C8B-B14F-4D97-AF65-F5344CB8AC3E}">
        <p14:creationId xmlns:p14="http://schemas.microsoft.com/office/powerpoint/2010/main" val="669473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93160" y="474176"/>
            <a:ext cx="6113123" cy="625159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Colloquio d’esame - PCTO </a:t>
            </a:r>
          </a:p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ed Educazione civica</a:t>
            </a:r>
            <a:endParaRPr lang="it-IT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1222625"/>
            <a:ext cx="6183313" cy="3257935"/>
          </a:xfrm>
        </p:spPr>
        <p:txBody>
          <a:bodyPr/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Tx/>
              <a:buSzTx/>
            </a:pPr>
            <a:r>
              <a:rPr lang="it-IT" sz="1400" dirty="0">
                <a:solidFill>
                  <a:srgbClr val="000000"/>
                </a:solidFill>
                <a:latin typeface="Arial"/>
              </a:rPr>
              <a:t>Il candidato dimostra, nel corso del colloquio: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00"/>
                </a:solidFill>
                <a:latin typeface="Arial"/>
              </a:rPr>
              <a:t>di saper analizzare criticamente e correlare al percorso di studi seguito e al PECUP, mediante una breve relazione o un lavoro multimediale, le esperienze svolte nell’ambito dei </a:t>
            </a:r>
            <a:r>
              <a:rPr lang="it-IT" sz="1400" b="1" dirty="0">
                <a:solidFill>
                  <a:srgbClr val="000000"/>
                </a:solidFill>
                <a:latin typeface="Arial"/>
              </a:rPr>
              <a:t>PCTO o dell’apprendistato di primo livello</a:t>
            </a:r>
            <a:r>
              <a:rPr lang="it-IT" sz="1400" dirty="0">
                <a:solidFill>
                  <a:srgbClr val="000000"/>
                </a:solidFill>
                <a:latin typeface="Arial"/>
              </a:rPr>
              <a:t>, con </a:t>
            </a:r>
            <a:r>
              <a:rPr lang="it-IT" sz="1400" b="1" dirty="0">
                <a:solidFill>
                  <a:srgbClr val="000000"/>
                </a:solidFill>
                <a:latin typeface="Arial"/>
              </a:rPr>
              <a:t>riferimento al complesso del percorso effettuato, tenuto conto delle criticità determinate dall’emergenza pandemica</a:t>
            </a:r>
            <a:r>
              <a:rPr lang="it-IT" sz="1400" dirty="0">
                <a:solidFill>
                  <a:srgbClr val="000000"/>
                </a:solidFill>
                <a:latin typeface="Arial"/>
              </a:rPr>
              <a:t>;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00"/>
                </a:solidFill>
                <a:latin typeface="Arial"/>
              </a:rPr>
              <a:t>di aver maturato le competenze di </a:t>
            </a:r>
            <a:r>
              <a:rPr lang="it-IT" sz="1400" b="1" dirty="0">
                <a:solidFill>
                  <a:srgbClr val="000000"/>
                </a:solidFill>
                <a:latin typeface="Arial"/>
              </a:rPr>
              <a:t>Educazione civica </a:t>
            </a:r>
            <a:r>
              <a:rPr lang="it-IT" sz="1400" dirty="0">
                <a:solidFill>
                  <a:srgbClr val="000000"/>
                </a:solidFill>
                <a:latin typeface="Arial"/>
              </a:rPr>
              <a:t>come definite nel </a:t>
            </a:r>
            <a:r>
              <a:rPr lang="it-IT" sz="1400" b="1" dirty="0">
                <a:solidFill>
                  <a:srgbClr val="000000"/>
                </a:solidFill>
                <a:latin typeface="Arial"/>
              </a:rPr>
              <a:t>curricolo d’istituto </a:t>
            </a:r>
            <a:r>
              <a:rPr lang="it-IT" sz="1400" dirty="0">
                <a:solidFill>
                  <a:srgbClr val="000000"/>
                </a:solidFill>
                <a:latin typeface="Arial"/>
              </a:rPr>
              <a:t>e previste dalle </a:t>
            </a:r>
            <a:r>
              <a:rPr lang="it-IT" sz="1400" b="1" dirty="0">
                <a:solidFill>
                  <a:srgbClr val="000000"/>
                </a:solidFill>
                <a:latin typeface="Arial"/>
              </a:rPr>
              <a:t>attività declinate dal documento del consiglio di classe</a:t>
            </a:r>
            <a:r>
              <a:rPr lang="it-IT" sz="1400" dirty="0">
                <a:solidFill>
                  <a:srgbClr val="000000"/>
                </a:solidFill>
                <a:latin typeface="Arial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50270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93160" y="474176"/>
            <a:ext cx="6113123" cy="625159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Colloquio - Valutazione </a:t>
            </a:r>
            <a:endParaRPr lang="it-IT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1222625"/>
            <a:ext cx="6183313" cy="3257935"/>
          </a:xfrm>
        </p:spPr>
        <p:txBody>
          <a:bodyPr/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Tx/>
              <a:buSzTx/>
            </a:pPr>
            <a:r>
              <a:rPr lang="it-IT" dirty="0">
                <a:solidFill>
                  <a:srgbClr val="000000"/>
                </a:solidFill>
                <a:latin typeface="Arial"/>
              </a:rPr>
              <a:t>La commissione/classe: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0000"/>
                </a:solidFill>
                <a:latin typeface="Arial"/>
              </a:rPr>
              <a:t>procede all’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attribuzione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 del punteggio del colloquio sostenuto da ciascun candidato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nello stesso giorno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nel quale il colloquio viene espletato 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0000"/>
                </a:solidFill>
                <a:latin typeface="Arial"/>
              </a:rPr>
              <a:t>utilizza la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griglia di valutazione di cui all’allegato A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all’ordinanza.</a:t>
            </a:r>
          </a:p>
        </p:txBody>
      </p:sp>
    </p:spTree>
    <p:extLst>
      <p:ext uri="{BB962C8B-B14F-4D97-AF65-F5344CB8AC3E}">
        <p14:creationId xmlns:p14="http://schemas.microsoft.com/office/powerpoint/2010/main" val="7258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93160" y="474176"/>
            <a:ext cx="6328880" cy="625159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Candidati assenti al colloquio nella data prevista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27218" y="1408918"/>
            <a:ext cx="6183313" cy="3483033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it-IT" dirty="0">
                <a:solidFill>
                  <a:schemeClr val="tx1"/>
                </a:solidFill>
                <a:latin typeface="+mn-lt"/>
              </a:rPr>
              <a:t>L’art. 26 comma 3 reca una importante precisazione:</a:t>
            </a:r>
          </a:p>
          <a:p>
            <a:pPr algn="just"/>
            <a:r>
              <a:rPr lang="it-IT" i="1" dirty="0">
                <a:latin typeface="+mn-lt"/>
              </a:rPr>
              <a:t>Ai</a:t>
            </a:r>
            <a:r>
              <a:rPr lang="it-IT" i="1" dirty="0">
                <a:solidFill>
                  <a:schemeClr val="tx1"/>
                </a:solidFill>
                <a:latin typeface="+mn-lt"/>
              </a:rPr>
              <a:t> candidati che, a seguito di assenza per malattia, debitamente certificata, o dovuta a grave documentato motivo, riconosciuto tale dalla commissione/classe, si trovano nell’assoluta impossibilità di partecipare al colloquio nella data prevista, è data </a:t>
            </a:r>
            <a:r>
              <a:rPr lang="it-IT" b="1" i="1" dirty="0">
                <a:solidFill>
                  <a:schemeClr val="tx1"/>
                </a:solidFill>
                <a:latin typeface="+mn-lt"/>
              </a:rPr>
              <a:t>facoltà</a:t>
            </a:r>
            <a:r>
              <a:rPr lang="it-IT" i="1" dirty="0">
                <a:solidFill>
                  <a:schemeClr val="tx1"/>
                </a:solidFill>
                <a:latin typeface="+mn-lt"/>
              </a:rPr>
              <a:t> di sostenere la prova stessa </a:t>
            </a:r>
            <a:r>
              <a:rPr lang="it-IT" b="1" i="1" dirty="0">
                <a:solidFill>
                  <a:schemeClr val="tx1"/>
                </a:solidFill>
                <a:latin typeface="+mn-lt"/>
              </a:rPr>
              <a:t>in altra data </a:t>
            </a:r>
            <a:r>
              <a:rPr lang="it-IT" i="1" u="sng" dirty="0">
                <a:solidFill>
                  <a:schemeClr val="tx1"/>
                </a:solidFill>
                <a:latin typeface="+mn-lt"/>
              </a:rPr>
              <a:t>entro il </a:t>
            </a:r>
            <a:r>
              <a:rPr lang="it-IT" b="1" i="1" u="sng" dirty="0">
                <a:solidFill>
                  <a:schemeClr val="tx1"/>
                </a:solidFill>
                <a:latin typeface="+mn-lt"/>
              </a:rPr>
              <a:t>termine di chiusura dei lavori previsto dal calendario</a:t>
            </a:r>
            <a:r>
              <a:rPr lang="it-IT" i="1" u="sng" dirty="0">
                <a:solidFill>
                  <a:schemeClr val="tx1"/>
                </a:solidFill>
                <a:latin typeface="+mn-lt"/>
              </a:rPr>
              <a:t> deliberato dalla commissione </a:t>
            </a:r>
            <a:r>
              <a:rPr lang="it-IT" b="1" i="1" u="sng" dirty="0">
                <a:solidFill>
                  <a:schemeClr val="tx1"/>
                </a:solidFill>
                <a:latin typeface="+mn-lt"/>
              </a:rPr>
              <a:t>per entrambe le classi </a:t>
            </a:r>
            <a:r>
              <a:rPr lang="it-IT" i="1" u="sng" dirty="0">
                <a:solidFill>
                  <a:schemeClr val="tx1"/>
                </a:solidFill>
                <a:latin typeface="+mn-lt"/>
              </a:rPr>
              <a:t>abbinate. In tale caso, </a:t>
            </a:r>
            <a:r>
              <a:rPr lang="it-IT" b="1" i="1" u="sng" dirty="0">
                <a:solidFill>
                  <a:schemeClr val="tx1"/>
                </a:solidFill>
                <a:latin typeface="+mn-lt"/>
              </a:rPr>
              <a:t>lo scrutinio finale</a:t>
            </a:r>
            <a:r>
              <a:rPr lang="it-IT" i="1" u="sng" dirty="0">
                <a:solidFill>
                  <a:schemeClr val="tx1"/>
                </a:solidFill>
                <a:latin typeface="+mn-lt"/>
              </a:rPr>
              <a:t> della classe cui il candidato appartiene viene effettuato </a:t>
            </a:r>
            <a:r>
              <a:rPr lang="it-IT" b="1" i="1" u="sng" dirty="0">
                <a:solidFill>
                  <a:schemeClr val="tx1"/>
                </a:solidFill>
                <a:latin typeface="+mn-lt"/>
              </a:rPr>
              <a:t>dopo l’effettuazione del relativo colloquio</a:t>
            </a:r>
            <a:r>
              <a:rPr lang="it-IT" i="1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9205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it-IT" sz="2800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Esame di Stato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1032165"/>
            <a:ext cx="6183313" cy="3448396"/>
          </a:xfrm>
        </p:spPr>
        <p:txBody>
          <a:bodyPr/>
          <a:lstStyle/>
          <a:p>
            <a:pPr lvl="0" algn="just">
              <a:spcBef>
                <a:spcPts val="0"/>
              </a:spcBef>
              <a:buClrTx/>
              <a:buSzTx/>
            </a:pPr>
            <a:r>
              <a:rPr lang="it-IT" sz="20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L’Esame di Stato conclusivo del secondo ciclo di istruzione si svolge</a:t>
            </a:r>
            <a:r>
              <a:rPr lang="it-IT" sz="20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secondo le disposizioni normative vigenti </a:t>
            </a:r>
            <a:r>
              <a:rPr lang="it-IT" sz="20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(capo III del decreto legislativo 62 del 13 aprile 2017), tranne che per il requisito di ammissione concernente la partecipazione ai PCTO. </a:t>
            </a:r>
          </a:p>
          <a:p>
            <a:pPr lvl="0" algn="just">
              <a:spcBef>
                <a:spcPts val="0"/>
              </a:spcBef>
              <a:buClrTx/>
              <a:buSzTx/>
            </a:pPr>
            <a:endParaRPr lang="it-IT" sz="200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  <a:p>
            <a:pPr lvl="0" algn="just">
              <a:spcBef>
                <a:spcPts val="0"/>
              </a:spcBef>
              <a:buClrTx/>
              <a:buSzTx/>
            </a:pPr>
            <a:r>
              <a:rPr lang="it-IT" sz="20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In questa presentazione si esamineranno gli </a:t>
            </a:r>
            <a:r>
              <a:rPr lang="it-IT" sz="20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aspetti salienti</a:t>
            </a:r>
            <a:r>
              <a:rPr lang="it-IT" sz="20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correlati all’esame, evidenziando alcuni punti particolarmente significativi contenuti nella recente ordinanza 55/2024. </a:t>
            </a:r>
          </a:p>
        </p:txBody>
      </p:sp>
    </p:spTree>
    <p:extLst>
      <p:ext uri="{BB962C8B-B14F-4D97-AF65-F5344CB8AC3E}">
        <p14:creationId xmlns:p14="http://schemas.microsoft.com/office/powerpoint/2010/main" val="3725819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93160" y="474176"/>
            <a:ext cx="6113123" cy="625159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Il calendario degli scrutini</a:t>
            </a:r>
            <a:endParaRPr lang="it-IT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1109609"/>
            <a:ext cx="6183313" cy="3370951"/>
          </a:xfrm>
        </p:spPr>
        <p:txBody>
          <a:bodyPr/>
          <a:lstStyle/>
          <a:p>
            <a:pPr lvl="0" algn="just">
              <a:spcBef>
                <a:spcPts val="0"/>
              </a:spcBef>
              <a:buClrTx/>
              <a:buSzTx/>
            </a:pPr>
            <a:endParaRPr lang="it-IT" sz="1400" dirty="0">
              <a:solidFill>
                <a:srgbClr val="000000"/>
              </a:solidFill>
              <a:latin typeface="Arial"/>
            </a:endParaRPr>
          </a:p>
          <a:p>
            <a:pPr lvl="0" algn="just">
              <a:spcBef>
                <a:spcPts val="0"/>
              </a:spcBef>
              <a:buClrTx/>
              <a:buSzTx/>
            </a:pPr>
            <a:r>
              <a:rPr lang="it-IT" sz="1800" dirty="0">
                <a:latin typeface="+mj-lt"/>
              </a:rPr>
              <a:t>Articolo 28 (Voto finale, certificazione, adempimenti conclusivi) </a:t>
            </a:r>
          </a:p>
          <a:p>
            <a:pPr lvl="0" algn="just">
              <a:spcBef>
                <a:spcPts val="0"/>
              </a:spcBef>
              <a:buClrTx/>
              <a:buSzTx/>
            </a:pPr>
            <a:endParaRPr lang="it-IT" sz="1800" dirty="0">
              <a:latin typeface="+mj-lt"/>
            </a:endParaRPr>
          </a:p>
          <a:p>
            <a:pPr lvl="0" algn="just">
              <a:spcBef>
                <a:spcPts val="0"/>
              </a:spcBef>
              <a:buClrTx/>
              <a:buSzTx/>
            </a:pPr>
            <a:r>
              <a:rPr lang="it-IT" sz="1800" dirty="0">
                <a:latin typeface="+mj-lt"/>
              </a:rPr>
              <a:t>1. Ciascuna commissione/classe si riunisce per le operazioni finalizzate alla valutazione finale e all’elaborazione dei relativi atti </a:t>
            </a:r>
            <a:r>
              <a:rPr lang="it-IT" sz="1800" b="1" u="sng" dirty="0">
                <a:latin typeface="+mj-lt"/>
              </a:rPr>
              <a:t>subito dopo la conclusione dei colloqui di propria competenza (attenzione: gli scrutini si svolgono separatamente per ogni commissione/classe subito dopo i colloqui della classe)</a:t>
            </a:r>
            <a:endParaRPr lang="it-IT" sz="1800" b="1" u="sng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3955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C969E82B-0345-356E-62FB-ED17227AB8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 dirty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GRAZIE A TUTTI VOI DELL’ATTENZIONE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4AE11E-E459-A76E-8B59-0D8B6FC069B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6147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90418" y="474176"/>
            <a:ext cx="6113124" cy="604611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Ammissione  - candidati interni</a:t>
            </a:r>
            <a:endParaRPr lang="it-IT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849086" y="1078787"/>
            <a:ext cx="5988277" cy="3885099"/>
          </a:xfrm>
        </p:spPr>
        <p:txBody>
          <a:bodyPr/>
          <a:lstStyle/>
          <a:p>
            <a:pPr algn="just">
              <a:spcBef>
                <a:spcPts val="0"/>
              </a:spcBef>
              <a:buClrTx/>
              <a:buSzTx/>
            </a:pPr>
            <a:r>
              <a:rPr lang="it-IT" dirty="0">
                <a:solidFill>
                  <a:schemeClr val="tx1"/>
                </a:solidFill>
                <a:latin typeface="+mn-lt"/>
              </a:rPr>
              <a:t>Art. 3 - sono richiesti:</a:t>
            </a:r>
          </a:p>
          <a:p>
            <a:pPr marL="285750" lvl="0" indent="-28575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tx1"/>
                </a:solidFill>
                <a:latin typeface="+mn-lt"/>
              </a:rPr>
              <a:t>frequenza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  per  almeno  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tre  quarti  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del  monte  ore  annuale</a:t>
            </a:r>
          </a:p>
          <a:p>
            <a:pPr marL="269875" lvl="0" algn="just">
              <a:spcBef>
                <a:spcPts val="0"/>
              </a:spcBef>
              <a:buClrTx/>
              <a:buSzTx/>
            </a:pPr>
            <a:r>
              <a:rPr lang="it-IT" dirty="0">
                <a:solidFill>
                  <a:schemeClr val="tx1"/>
                </a:solidFill>
                <a:latin typeface="+mn-lt"/>
              </a:rPr>
              <a:t>personalizzato</a:t>
            </a:r>
          </a:p>
          <a:p>
            <a:pPr marL="285750" lvl="0" indent="-28575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tx1"/>
                </a:solidFill>
                <a:latin typeface="+mn-lt"/>
              </a:rPr>
              <a:t>votazione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 non inferiore a 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sei decimi 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in 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ciascuna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disciplina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 e 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voto di comportamento 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non inferiore a 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sei decimi 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(c’è la 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possibilità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 di ammettere, con provvedimento motivato, nel caso di 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una insufficienza in una sola disciplina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).</a:t>
            </a:r>
          </a:p>
          <a:p>
            <a:pPr marL="285750" indent="-28575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tx1"/>
                </a:solidFill>
                <a:latin typeface="+mn-lt"/>
              </a:rPr>
              <a:t>partecipazione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 alle prove 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INVALSI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 (la normativa non prevede connessioni fra i risultati delle prove INVALSI e gli esiti dell’esame di Stato).</a:t>
            </a:r>
          </a:p>
          <a:p>
            <a:pPr algn="just">
              <a:spcBef>
                <a:spcPts val="0"/>
              </a:spcBef>
              <a:buClrTx/>
              <a:buSzTx/>
            </a:pPr>
            <a:endParaRPr lang="it-IT" sz="800" dirty="0">
              <a:solidFill>
                <a:schemeClr val="tx1"/>
              </a:solidFill>
              <a:latin typeface="+mn-lt"/>
            </a:endParaRPr>
          </a:p>
          <a:p>
            <a:pPr lvl="0" algn="just">
              <a:spcBef>
                <a:spcPts val="0"/>
              </a:spcBef>
              <a:buClrTx/>
              <a:buSzTx/>
            </a:pPr>
            <a:r>
              <a:rPr lang="it-IT" dirty="0">
                <a:solidFill>
                  <a:schemeClr val="tx1"/>
                </a:solidFill>
                <a:latin typeface="+mn-lt"/>
              </a:rPr>
              <a:t>L’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unica deroga 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riguarda i percorsi per le competenze trasversali e per l’orientamento (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PCTO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), il cui svolgimento non è requisito di ammissione all’Esame.</a:t>
            </a:r>
          </a:p>
        </p:txBody>
      </p:sp>
    </p:spTree>
    <p:extLst>
      <p:ext uri="{BB962C8B-B14F-4D97-AF65-F5344CB8AC3E}">
        <p14:creationId xmlns:p14="http://schemas.microsoft.com/office/powerpoint/2010/main" val="502358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93160" y="474176"/>
            <a:ext cx="6328880" cy="625159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Documento del Consiglio di classe</a:t>
            </a:r>
          </a:p>
          <a:p>
            <a:r>
              <a:rPr lang="it-IT" dirty="0">
                <a:solidFill>
                  <a:srgbClr val="00B0F0"/>
                </a:solidFill>
                <a:latin typeface="+mj-lt"/>
              </a:rPr>
              <a:t> 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1109609"/>
            <a:ext cx="6183313" cy="3370951"/>
          </a:xfrm>
        </p:spPr>
        <p:txBody>
          <a:bodyPr/>
          <a:lstStyle/>
          <a:p>
            <a:pPr algn="just"/>
            <a:r>
              <a:rPr lang="it-IT" dirty="0">
                <a:solidFill>
                  <a:srgbClr val="000000"/>
                </a:solidFill>
                <a:latin typeface="+mn-lt"/>
              </a:rPr>
              <a:t>Il documento del Consiglio di classe mantiene il suo pieno significato, che è quello di fornire </a:t>
            </a:r>
            <a:r>
              <a:rPr lang="it-IT" b="1" dirty="0">
                <a:solidFill>
                  <a:srgbClr val="000000"/>
                </a:solidFill>
                <a:latin typeface="+mn-lt"/>
              </a:rPr>
              <a:t>ogni elemento </a:t>
            </a:r>
            <a:r>
              <a:rPr lang="it-IT" dirty="0">
                <a:solidFill>
                  <a:srgbClr val="000000"/>
                </a:solidFill>
                <a:latin typeface="+mn-lt"/>
              </a:rPr>
              <a:t>che il consiglio di classe ritenga </a:t>
            </a:r>
            <a:r>
              <a:rPr lang="it-IT" b="1" dirty="0">
                <a:solidFill>
                  <a:srgbClr val="000000"/>
                </a:solidFill>
                <a:latin typeface="+mn-lt"/>
              </a:rPr>
              <a:t>utile e significativo </a:t>
            </a:r>
            <a:r>
              <a:rPr lang="it-IT" dirty="0">
                <a:solidFill>
                  <a:srgbClr val="000000"/>
                </a:solidFill>
                <a:latin typeface="+mn-lt"/>
              </a:rPr>
              <a:t>ai fini dello </a:t>
            </a:r>
            <a:r>
              <a:rPr lang="it-IT" b="1" dirty="0">
                <a:solidFill>
                  <a:srgbClr val="000000"/>
                </a:solidFill>
                <a:latin typeface="+mn-lt"/>
              </a:rPr>
              <a:t>svolgimento dell’esame</a:t>
            </a:r>
            <a:r>
              <a:rPr lang="it-IT" dirty="0">
                <a:solidFill>
                  <a:srgbClr val="000000"/>
                </a:solidFill>
                <a:latin typeface="+mn-lt"/>
              </a:rPr>
              <a:t> comprese le indicazioni su Educazione civica e sull’eventuale insegnamento CLIL</a:t>
            </a:r>
          </a:p>
        </p:txBody>
      </p:sp>
    </p:spTree>
    <p:extLst>
      <p:ext uri="{BB962C8B-B14F-4D97-AF65-F5344CB8AC3E}">
        <p14:creationId xmlns:p14="http://schemas.microsoft.com/office/powerpoint/2010/main" val="59106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93160" y="474176"/>
            <a:ext cx="6113123" cy="625159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Credito scolastico</a:t>
            </a:r>
          </a:p>
          <a:p>
            <a:r>
              <a:rPr lang="it-IT" dirty="0">
                <a:solidFill>
                  <a:srgbClr val="00B0F0"/>
                </a:solidFill>
                <a:latin typeface="+mj-lt"/>
              </a:rPr>
              <a:t> 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1109609"/>
            <a:ext cx="6183313" cy="3370951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ClrTx/>
              <a:buSzTx/>
            </a:pPr>
            <a:r>
              <a:rPr lang="it-IT" dirty="0">
                <a:solidFill>
                  <a:srgbClr val="000000"/>
                </a:solidFill>
                <a:latin typeface="Arial"/>
              </a:rPr>
              <a:t>Il credito scolastico viene attribuito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fino a un massimo di quaranta punti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, di cui dodici per il terzultimo anno, tredici per il penultimo anno e quindici per l’ultimo anno.</a:t>
            </a:r>
          </a:p>
          <a:p>
            <a:pPr algn="just">
              <a:spcBef>
                <a:spcPts val="600"/>
              </a:spcBef>
              <a:buClrTx/>
              <a:buSzTx/>
            </a:pPr>
            <a:endParaRPr lang="it-IT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8951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93160" y="474176"/>
            <a:ext cx="6328880" cy="383517"/>
          </a:xfrm>
        </p:spPr>
        <p:txBody>
          <a:bodyPr>
            <a:normAutofit fontScale="25000" lnSpcReduction="20000"/>
          </a:bodyPr>
          <a:lstStyle/>
          <a:p>
            <a:pPr algn="ctr">
              <a:spcBef>
                <a:spcPts val="0"/>
              </a:spcBef>
            </a:pPr>
            <a:r>
              <a:rPr lang="it-IT" sz="8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Commissioni</a:t>
            </a:r>
          </a:p>
          <a:p>
            <a:r>
              <a:rPr lang="it-IT" dirty="0">
                <a:solidFill>
                  <a:srgbClr val="00B0F0"/>
                </a:solidFill>
                <a:latin typeface="+mj-lt"/>
              </a:rPr>
              <a:t> 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1109609"/>
            <a:ext cx="6183313" cy="3370951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600"/>
              </a:spcBef>
            </a:pP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commissioni, </a:t>
            </a:r>
            <a:r>
              <a:rPr lang="it-IT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ogni due classi, sono presiedute da un presidente esterno all’istituzione scolastica e composte da tre membri esterni e, per ciascuna delle due classi abbinate, da tre membri interni appartenenti all’istituzione scolastica sede di esame. Le commissioni d’esame sono articolate in due commissioni/classi.</a:t>
            </a:r>
          </a:p>
          <a:p>
            <a:pPr marL="0" indent="0" algn="just">
              <a:spcBef>
                <a:spcPts val="600"/>
              </a:spcBef>
            </a:pPr>
            <a:r>
              <a:rPr lang="it-IT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Particolare cura va posta nella </a:t>
            </a:r>
            <a:r>
              <a:rPr lang="it-IT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scelta dei commissari interni </a:t>
            </a:r>
            <a:r>
              <a:rPr lang="it-IT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(art. 12):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commissari sono designati tra i docenti appartenenti al consiglio di classe, titolari dell’insegnamento</a:t>
            </a:r>
            <a:endParaRPr lang="it-IT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rispetto dell’</a:t>
            </a:r>
            <a:r>
              <a:rPr lang="it-IT" sz="1600" i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equilibrio tra le discipline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sono designabili commissari per la disciplina Educazione civica, stante la natura trasversale dell’insegnamento</a:t>
            </a:r>
          </a:p>
          <a:p>
            <a:pPr algn="just">
              <a:spcBef>
                <a:spcPts val="600"/>
              </a:spcBef>
            </a:pPr>
            <a:endParaRPr lang="it-IT" sz="1600" i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868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93160" y="474176"/>
            <a:ext cx="6328880" cy="625159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00B0F0"/>
                </a:solidFill>
                <a:latin typeface="+mj-lt"/>
              </a:rPr>
              <a:t>Le commissioni  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1109609"/>
            <a:ext cx="6183313" cy="3370951"/>
          </a:xfrm>
        </p:spPr>
        <p:txBody>
          <a:bodyPr/>
          <a:lstStyle/>
          <a:p>
            <a:pPr algn="just"/>
            <a:endParaRPr lang="it-IT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12: </a:t>
            </a:r>
            <a:r>
              <a:rPr lang="it-IT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Presso le istituzioni scolastiche statali e paritarie sede di esame di Stato sono costituite commissioni d’esame, una ogni due classi, presiedute da </a:t>
            </a:r>
            <a:r>
              <a:rPr lang="it-IT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presidente esterno </a:t>
            </a:r>
            <a:r>
              <a:rPr lang="it-IT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all’istituzione scolastica e composte da </a:t>
            </a:r>
            <a:r>
              <a:rPr lang="it-IT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 membri esterni </a:t>
            </a:r>
            <a:r>
              <a:rPr lang="it-IT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e, per ciascuna delle due classi abbinate, da </a:t>
            </a:r>
            <a:r>
              <a:rPr lang="it-IT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 membri interni </a:t>
            </a:r>
            <a:r>
              <a:rPr lang="it-IT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appartenenti all’istituzione scolastica sede di esame. Le commissioni d’esame sono </a:t>
            </a:r>
            <a:r>
              <a:rPr lang="it-IT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articolate in due commissioni/classi</a:t>
            </a:r>
            <a:r>
              <a:rPr lang="it-IT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7822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93160" y="474176"/>
            <a:ext cx="6113123" cy="625159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Prove d’esame e punteggi</a:t>
            </a:r>
            <a:endParaRPr lang="it-IT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1109609"/>
            <a:ext cx="6183313" cy="3370951"/>
          </a:xfrm>
        </p:spPr>
        <p:txBody>
          <a:bodyPr/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Tx/>
              <a:buSzTx/>
            </a:pPr>
            <a:r>
              <a:rPr lang="it-IT" b="1" dirty="0">
                <a:solidFill>
                  <a:srgbClr val="000000"/>
                </a:solidFill>
                <a:latin typeface="Arial"/>
              </a:rPr>
              <a:t>Le prove scritte sono di carattere nazionale 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Tx/>
              <a:buSzTx/>
            </a:pPr>
            <a:r>
              <a:rPr lang="it-IT" b="1" dirty="0">
                <a:solidFill>
                  <a:srgbClr val="000000"/>
                </a:solidFill>
                <a:latin typeface="Arial"/>
              </a:rPr>
              <a:t>I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punteggi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 massimi degli scritti e del colloquio sono quelli previsti dal d. </a:t>
            </a:r>
            <a:r>
              <a:rPr lang="it-IT" dirty="0" err="1">
                <a:solidFill>
                  <a:srgbClr val="000000"/>
                </a:solidFill>
                <a:latin typeface="Arial"/>
              </a:rPr>
              <a:t>lgs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. 62/2017: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0000"/>
                </a:solidFill>
                <a:latin typeface="Arial"/>
              </a:rPr>
              <a:t>prima prova scritta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di lingua italiana o della diversa lingua nella quale si svolge l’insegnamento 20 punti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0000"/>
                </a:solidFill>
                <a:latin typeface="Arial"/>
              </a:rPr>
              <a:t>seconda prova scritta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specifica per ciascun percorso di studi 20 punti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0000"/>
                </a:solidFill>
                <a:latin typeface="Arial"/>
              </a:rPr>
              <a:t>colloquio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20 punti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Tx/>
              <a:buSzTx/>
            </a:pPr>
            <a:endParaRPr lang="it-IT" dirty="0">
              <a:solidFill>
                <a:srgbClr val="000000"/>
              </a:solidFill>
              <a:latin typeface="Arial"/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Tx/>
              <a:buSzTx/>
            </a:pPr>
            <a:endParaRPr lang="it-IT" sz="1400" dirty="0">
              <a:solidFill>
                <a:srgbClr val="000000"/>
              </a:solidFill>
              <a:latin typeface="Arial"/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Tx/>
              <a:buSzTx/>
            </a:pPr>
            <a:endParaRPr lang="it-IT" sz="1400" dirty="0">
              <a:solidFill>
                <a:srgbClr val="000000"/>
              </a:solidFill>
              <a:latin typeface="Arial"/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Tx/>
              <a:buSzTx/>
            </a:pPr>
            <a:endParaRPr lang="it-IT" sz="14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9557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93160" y="474176"/>
            <a:ext cx="6113123" cy="625159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Calendario delle prove d’esame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939687"/>
            <a:ext cx="6183313" cy="3370951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it-IT" dirty="0">
                <a:solidFill>
                  <a:srgbClr val="000000"/>
                </a:solidFill>
                <a:latin typeface="+mn-lt"/>
              </a:rPr>
              <a:t>Il calendario delle prove d’esame (ordinaria) è il seguente: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it-IT" dirty="0">
                <a:solidFill>
                  <a:srgbClr val="000000"/>
                </a:solidFill>
                <a:latin typeface="+mn-lt"/>
              </a:rPr>
              <a:t>- </a:t>
            </a:r>
            <a:r>
              <a:rPr lang="it-IT" b="1" dirty="0">
                <a:solidFill>
                  <a:srgbClr val="000000"/>
                </a:solidFill>
                <a:latin typeface="+mn-lt"/>
              </a:rPr>
              <a:t>prima</a:t>
            </a:r>
            <a:r>
              <a:rPr lang="it-IT" dirty="0">
                <a:solidFill>
                  <a:srgbClr val="000000"/>
                </a:solidFill>
                <a:latin typeface="+mn-lt"/>
              </a:rPr>
              <a:t> prova scritta: </a:t>
            </a:r>
            <a:r>
              <a:rPr lang="it-IT" b="1" dirty="0">
                <a:solidFill>
                  <a:srgbClr val="000000"/>
                </a:solidFill>
                <a:latin typeface="+mn-lt"/>
              </a:rPr>
              <a:t>mercoledì 18 giugno </a:t>
            </a:r>
            <a:r>
              <a:rPr lang="it-IT" dirty="0">
                <a:solidFill>
                  <a:srgbClr val="000000"/>
                </a:solidFill>
                <a:latin typeface="+mn-lt"/>
              </a:rPr>
              <a:t>2024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it-IT" b="1" dirty="0">
                <a:solidFill>
                  <a:srgbClr val="000000"/>
                </a:solidFill>
                <a:latin typeface="+mn-lt"/>
              </a:rPr>
              <a:t>seconda</a:t>
            </a:r>
            <a:r>
              <a:rPr lang="it-IT" dirty="0">
                <a:solidFill>
                  <a:srgbClr val="000000"/>
                </a:solidFill>
                <a:latin typeface="+mn-lt"/>
              </a:rPr>
              <a:t> prova in forma scritta, grafica o scritto-grafica, pratica, compositivo/esecutiva, musicale e coreutica: </a:t>
            </a:r>
            <a:r>
              <a:rPr lang="it-IT" b="1" dirty="0">
                <a:solidFill>
                  <a:srgbClr val="000000"/>
                </a:solidFill>
                <a:latin typeface="+mn-lt"/>
              </a:rPr>
              <a:t>giovedì 19 giugno </a:t>
            </a:r>
            <a:r>
              <a:rPr lang="it-IT" dirty="0">
                <a:solidFill>
                  <a:srgbClr val="000000"/>
                </a:solidFill>
                <a:latin typeface="+mn-lt"/>
              </a:rPr>
              <a:t>2025. 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it-IT" dirty="0">
                <a:solidFill>
                  <a:srgbClr val="000000"/>
                </a:solidFill>
                <a:latin typeface="+mn-lt"/>
              </a:rPr>
              <a:t>La durata della prima e della seconda prova scritta è di 6 ore</a:t>
            </a:r>
          </a:p>
        </p:txBody>
      </p:sp>
    </p:spTree>
    <p:extLst>
      <p:ext uri="{BB962C8B-B14F-4D97-AF65-F5344CB8AC3E}">
        <p14:creationId xmlns:p14="http://schemas.microsoft.com/office/powerpoint/2010/main" val="599930581"/>
      </p:ext>
    </p:extLst>
  </p:cSld>
  <p:clrMapOvr>
    <a:masterClrMapping/>
  </p:clrMapOvr>
</p:sld>
</file>

<file path=ppt/theme/theme1.xml><?xml version="1.0" encoding="utf-8"?>
<a:theme xmlns:a="http://schemas.openxmlformats.org/drawingml/2006/main" name="Cadwal templat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4586</TotalTime>
  <Words>1652</Words>
  <Application>Microsoft Office PowerPoint</Application>
  <PresentationFormat>Presentazione su schermo (16:9)</PresentationFormat>
  <Paragraphs>113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6" baseType="lpstr">
      <vt:lpstr>Arial</vt:lpstr>
      <vt:lpstr>Wingdings</vt:lpstr>
      <vt:lpstr>Karla</vt:lpstr>
      <vt:lpstr>Montserrat</vt:lpstr>
      <vt:lpstr>Cadwal template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Valle, Gianfranco</dc:creator>
  <cp:lastModifiedBy>Dirigente</cp:lastModifiedBy>
  <cp:revision>445</cp:revision>
  <cp:lastPrinted>2017-05-12T13:29:16Z</cp:lastPrinted>
  <dcterms:modified xsi:type="dcterms:W3CDTF">2024-09-09T09:53:30Z</dcterms:modified>
</cp:coreProperties>
</file>